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  <p:sldMasterId id="2147483769" r:id="rId2"/>
  </p:sldMasterIdLst>
  <p:notesMasterIdLst>
    <p:notesMasterId r:id="rId21"/>
  </p:notesMasterIdLst>
  <p:handoutMasterIdLst>
    <p:handoutMasterId r:id="rId22"/>
  </p:handoutMasterIdLst>
  <p:sldIdLst>
    <p:sldId id="282" r:id="rId3"/>
    <p:sldId id="256" r:id="rId4"/>
    <p:sldId id="258" r:id="rId5"/>
    <p:sldId id="259" r:id="rId6"/>
    <p:sldId id="260" r:id="rId7"/>
    <p:sldId id="261" r:id="rId8"/>
    <p:sldId id="262" r:id="rId9"/>
    <p:sldId id="283" r:id="rId10"/>
    <p:sldId id="277" r:id="rId11"/>
    <p:sldId id="278" r:id="rId12"/>
    <p:sldId id="265" r:id="rId13"/>
    <p:sldId id="274" r:id="rId14"/>
    <p:sldId id="275" r:id="rId15"/>
    <p:sldId id="276" r:id="rId16"/>
    <p:sldId id="26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A"/>
    <a:srgbClr val="FF0000"/>
    <a:srgbClr val="990033"/>
    <a:srgbClr val="000096"/>
    <a:srgbClr val="00FF00"/>
    <a:srgbClr val="33CC33"/>
    <a:srgbClr val="00FFFF"/>
    <a:srgbClr val="1DC4FF"/>
    <a:srgbClr val="FF669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2" autoAdjust="0"/>
    <p:restoredTop sz="86350" autoAdjust="0"/>
  </p:normalViewPr>
  <p:slideViewPr>
    <p:cSldViewPr>
      <p:cViewPr varScale="1">
        <p:scale>
          <a:sx n="59" d="100"/>
          <a:sy n="59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62"/>
    </p:cViewPr>
  </p:sorterViewPr>
  <p:notesViewPr>
    <p:cSldViewPr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 10.9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729C2A-CF4B-47ED-9184-22A5F03C30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40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Statics:The Next Generation (2nd Ed.)   Mehta, Danielson, &amp; Berg   Lecture Notes for Section 10.9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6080C9-F5C4-40E3-8CE5-0F80F4496F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85674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97628D6-CE27-4E45-95A4-94DACB5E3DAA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8299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8CEEA29-80EF-493A-B375-5DACE4EFE846}" type="slidenum">
              <a:rPr lang="en-US" sz="1200"/>
              <a:pPr eaLnBrk="1" hangingPunct="1"/>
              <a:t>11</a:t>
            </a:fld>
            <a:endParaRPr lang="en-US" sz="1200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mtClean="0"/>
              <a:t>Answers:</a:t>
            </a:r>
          </a:p>
          <a:p>
            <a:pPr marL="228600" indent="-228600" eaLnBrk="1" hangingPunct="1"/>
            <a:r>
              <a:rPr lang="en-US" smtClean="0"/>
              <a:t>1.C</a:t>
            </a:r>
          </a:p>
          <a:p>
            <a:pPr marL="228600" indent="-228600" eaLnBrk="1" hangingPunct="1"/>
            <a:r>
              <a:rPr lang="en-US" smtClean="0"/>
              <a:t>2.B</a:t>
            </a:r>
          </a:p>
        </p:txBody>
      </p:sp>
    </p:spTree>
    <p:extLst>
      <p:ext uri="{BB962C8B-B14F-4D97-AF65-F5344CB8AC3E}">
        <p14:creationId xmlns:p14="http://schemas.microsoft.com/office/powerpoint/2010/main" val="988538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5E2686A-3D89-41AE-8621-C3E651F85503}" type="slidenum">
              <a:rPr lang="en-US" sz="1200"/>
              <a:pPr eaLnBrk="1" hangingPunct="1"/>
              <a:t>12</a:t>
            </a:fld>
            <a:endParaRPr lang="en-US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Source : P10-98</a:t>
            </a:r>
          </a:p>
        </p:txBody>
      </p:sp>
    </p:spTree>
    <p:extLst>
      <p:ext uri="{BB962C8B-B14F-4D97-AF65-F5344CB8AC3E}">
        <p14:creationId xmlns:p14="http://schemas.microsoft.com/office/powerpoint/2010/main" val="396408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A4E564E-5173-4543-8425-1C9A44AAE076}" type="slidenum">
              <a:rPr lang="en-US" sz="1200"/>
              <a:pPr eaLnBrk="1" hangingPunct="1"/>
              <a:t>13</a:t>
            </a:fld>
            <a:endParaRPr lang="en-US" sz="1200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0685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F820204-073C-4A0C-B259-804AC2D63611}" type="slidenum">
              <a:rPr lang="en-US" sz="1200"/>
              <a:pPr eaLnBrk="1" hangingPunct="1"/>
              <a:t>14</a:t>
            </a:fld>
            <a:endParaRPr lang="en-US" sz="1200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02314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2761C3-BA0D-45DE-8282-EC76F2ED1872}" type="slidenum">
              <a:rPr lang="en-US" sz="1200"/>
              <a:pPr eaLnBrk="1" hangingPunct="1"/>
              <a:t>15</a:t>
            </a:fld>
            <a:endParaRPr lang="en-US" sz="1200"/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smtClean="0"/>
              <a:t>Answers :</a:t>
            </a:r>
          </a:p>
          <a:p>
            <a:pPr marL="228600" indent="-228600" eaLnBrk="1" hangingPunct="1"/>
            <a:r>
              <a:rPr lang="en-US" sz="2400" smtClean="0"/>
              <a:t>1.A</a:t>
            </a:r>
          </a:p>
          <a:p>
            <a:pPr marL="228600" indent="-228600" eaLnBrk="1" hangingPunct="1"/>
            <a:r>
              <a:rPr lang="en-US" sz="2400" smtClean="0"/>
              <a:t>2.D</a:t>
            </a:r>
          </a:p>
        </p:txBody>
      </p:sp>
    </p:spTree>
    <p:extLst>
      <p:ext uri="{BB962C8B-B14F-4D97-AF65-F5344CB8AC3E}">
        <p14:creationId xmlns:p14="http://schemas.microsoft.com/office/powerpoint/2010/main" val="149522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275CD28-5BFB-4A28-B865-89E8039E2C8B}" type="slidenum">
              <a:rPr lang="en-US" sz="1200"/>
              <a:pPr eaLnBrk="1" hangingPunct="1"/>
              <a:t>3</a:t>
            </a:fld>
            <a:endParaRPr lang="en-US" sz="120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8509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DEE8852-AA16-4F41-828C-6F70C467BF98}" type="slidenum">
              <a:rPr lang="en-US" sz="1200"/>
              <a:pPr eaLnBrk="1" hangingPunct="1"/>
              <a:t>4</a:t>
            </a:fld>
            <a:endParaRPr lang="en-US" sz="1200"/>
          </a:p>
        </p:txBody>
      </p:sp>
      <p:sp>
        <p:nvSpPr>
          <p:cNvPr id="225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81061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35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2ACE930-9C00-4216-A463-B677FFB848E9}" type="slidenum">
              <a:rPr lang="en-US" sz="1200"/>
              <a:pPr eaLnBrk="1" hangingPunct="1"/>
              <a:t>5</a:t>
            </a:fld>
            <a:endParaRPr lang="en-US" sz="1200"/>
          </a:p>
        </p:txBody>
      </p:sp>
      <p:sp>
        <p:nvSpPr>
          <p:cNvPr id="2355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6382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45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3608FCC-BABC-4E19-A685-242AE235452C}" type="slidenum">
              <a:rPr lang="en-US" sz="1200"/>
              <a:pPr eaLnBrk="1" hangingPunct="1"/>
              <a:t>6</a:t>
            </a:fld>
            <a:endParaRPr lang="en-US" sz="1200"/>
          </a:p>
        </p:txBody>
      </p:sp>
      <p:sp>
        <p:nvSpPr>
          <p:cNvPr id="2458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8267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D01830B-6007-43DF-9B14-E10228C988B3}" type="slidenum">
              <a:rPr lang="en-US" sz="1200"/>
              <a:pPr eaLnBrk="1" hangingPunct="1"/>
              <a:t>7</a:t>
            </a:fld>
            <a:endParaRPr lang="en-US" sz="1200"/>
          </a:p>
        </p:txBody>
      </p:sp>
      <p:sp>
        <p:nvSpPr>
          <p:cNvPr id="2560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9186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200" smtClean="0"/>
              <a:t>Statics:The Next Generation (2nd Ed.)   Mehta, Danielson, &amp; Berg   Lecture Notes for Section 10.9</a:t>
            </a: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92B3C70-B734-4EB9-973B-8A03596F4322}" type="slidenum">
              <a:rPr lang="en-US" sz="1200"/>
              <a:pPr eaLnBrk="1" hangingPunct="1"/>
              <a:t>8</a:t>
            </a:fld>
            <a:endParaRPr lang="en-US" sz="1200"/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sz="2400" smtClean="0"/>
              <a:t>Answers :</a:t>
            </a:r>
          </a:p>
          <a:p>
            <a:pPr marL="228600" indent="-228600" eaLnBrk="1" hangingPunct="1"/>
            <a:r>
              <a:rPr lang="en-US" sz="2400" smtClean="0"/>
              <a:t>1.B</a:t>
            </a:r>
          </a:p>
          <a:p>
            <a:pPr marL="228600" indent="-228600" eaLnBrk="1" hangingPunct="1"/>
            <a:r>
              <a:rPr lang="en-US" sz="2400" smtClean="0"/>
              <a:t>2.C</a:t>
            </a:r>
          </a:p>
        </p:txBody>
      </p:sp>
    </p:spTree>
    <p:extLst>
      <p:ext uri="{BB962C8B-B14F-4D97-AF65-F5344CB8AC3E}">
        <p14:creationId xmlns:p14="http://schemas.microsoft.com/office/powerpoint/2010/main" val="3787977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76EA834-BEDA-4758-AF20-7B4D708FF6C9}" type="slidenum">
              <a:rPr kumimoji="0" lang="en-US" sz="1200"/>
              <a:pPr eaLnBrk="1" hangingPunct="1"/>
              <a:t>9</a:t>
            </a:fld>
            <a:endParaRPr kumimoji="0" lang="en-US" sz="12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Source : Example 10.11</a:t>
            </a:r>
          </a:p>
        </p:txBody>
      </p:sp>
    </p:spTree>
    <p:extLst>
      <p:ext uri="{BB962C8B-B14F-4D97-AF65-F5344CB8AC3E}">
        <p14:creationId xmlns:p14="http://schemas.microsoft.com/office/powerpoint/2010/main" val="1454951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D991C16-C110-4864-B386-59DFEE2D18CC}" type="slidenum">
              <a:rPr kumimoji="0" lang="en-US" sz="1200"/>
              <a:pPr eaLnBrk="1" hangingPunct="1"/>
              <a:t>10</a:t>
            </a:fld>
            <a:endParaRPr kumimoji="0" lang="en-US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0211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0CD2-4E8D-422B-A864-857BCEE354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8428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E321-EC80-4F43-92DA-24D53D2792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1998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EEA24-73CE-49F9-A6BE-38FA6A6299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0089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lang="en-US" sz="1600" b="0" i="0" u="none" strike="noStrike" baseline="0" smtClean="0"/>
            </a:lvl1pPr>
          </a:lstStyle>
          <a:p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</a:br>
            <a:r>
              <a:rPr lang="en-US" sz="1200" b="0" i="0" u="none" strike="noStrike" baseline="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1400" b="0" i="0" u="none" strike="noStrike" baseline="0" dirty="0" smtClean="0">
                <a:solidFill>
                  <a:srgbClr val="000000"/>
                </a:solidFill>
                <a:latin typeface="+mj-lt"/>
              </a:rPr>
              <a:t>Computational Methods &amp; Finite Element Analyses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4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67596-8583-499E-B9E5-C4FBC15FEE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8571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AA18-1ACA-439A-BA73-0447EFF38E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1878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D9CCA-7D35-4D0E-AC1B-6E57CF98E2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3623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CE50C-6799-4587-8236-9195886361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6588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88926"/>
            <a:ext cx="7886700" cy="62547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algn="ctr">
              <a:defRPr sz="2800" b="1">
                <a:solidFill>
                  <a:srgbClr val="000096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78A38-EC0E-4684-B906-7412998FBF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4912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C1ED9-9E05-4A7E-8D7E-70F09E37D4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2368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FB303-7B55-42A2-BB1E-D42A606687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961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1D922-D585-41FD-B3EF-A5EC10B166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8484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8600"/>
            <a:ext cx="7886700" cy="76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CDF4E-F170-4B3C-A0AC-A3477172ED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4763" y="6434138"/>
            <a:ext cx="9161463" cy="430212"/>
          </a:xfrm>
          <a:prstGeom prst="rect">
            <a:avLst/>
          </a:prstGeom>
          <a:solidFill>
            <a:srgbClr val="364395"/>
          </a:solidFill>
          <a:ln>
            <a:solidFill>
              <a:srgbClr val="3643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bg1"/>
              </a:solidFill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8" name="Picture 12" descr="Pearson_Bound_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6440488"/>
            <a:ext cx="14414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Pearson_Strap_Bound_Whit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2075"/>
            <a:ext cx="16605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1533525" y="6477000"/>
            <a:ext cx="5629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900" i="1" smtClean="0">
                <a:solidFill>
                  <a:schemeClr val="bg1"/>
                </a:solidFill>
                <a:latin typeface="Verdana" charset="0"/>
                <a:cs typeface="Arial" charset="0"/>
              </a:rPr>
              <a:t>Statics</a:t>
            </a:r>
            <a:r>
              <a:rPr lang="en-US" sz="900" smtClean="0">
                <a:solidFill>
                  <a:schemeClr val="bg1"/>
                </a:solidFill>
                <a:latin typeface="Verdana" charset="0"/>
                <a:cs typeface="Arial" charset="0"/>
              </a:rPr>
              <a:t>, Fourteenth Edition</a:t>
            </a:r>
          </a:p>
          <a:p>
            <a:pPr>
              <a:defRPr/>
            </a:pPr>
            <a:r>
              <a:rPr lang="en-US" sz="900" smtClean="0">
                <a:solidFill>
                  <a:schemeClr val="bg1"/>
                </a:solidFill>
                <a:latin typeface="Verdana" charset="0"/>
                <a:cs typeface="Arial" charset="0"/>
              </a:rPr>
              <a:t>R.C. Hibbeler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67200" y="6464300"/>
            <a:ext cx="3657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en-US" altLang="en-US" sz="900">
                <a:solidFill>
                  <a:schemeClr val="bg1"/>
                </a:solidFill>
                <a:latin typeface="Verdana" panose="020B0604030504040204" pitchFamily="34" charset="0"/>
              </a:rPr>
              <a:t> Copyright ©2016 by Pearson Education, Inc.</a:t>
            </a:r>
          </a:p>
          <a:p>
            <a:pPr algn="r"/>
            <a:r>
              <a:rPr lang="en-US" altLang="en-US" sz="900">
                <a:solidFill>
                  <a:schemeClr val="bg1"/>
                </a:solidFill>
                <a:latin typeface="Verdana" panose="020B0604030504040204" pitchFamily="34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9654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000096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Summer 2017  </a:t>
            </a:r>
            <a:fld id="{0DF69054-F121-4C2C-8469-8B89CD027D0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58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85775"/>
            <a:ext cx="1343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3769" y="1277854"/>
            <a:ext cx="8001000" cy="2438400"/>
          </a:xfrm>
        </p:spPr>
        <p:txBody>
          <a:bodyPr/>
          <a:lstStyle/>
          <a:p>
            <a:r>
              <a:rPr lang="en-US" altLang="en-US" sz="3200" dirty="0" smtClean="0">
                <a:solidFill>
                  <a:srgbClr val="0000FA"/>
                </a:solidFill>
              </a:rPr>
              <a:t>Engineering Mechanics: Statics </a:t>
            </a:r>
            <a:br>
              <a:rPr lang="en-US" altLang="en-US" sz="3200" dirty="0" smtClean="0">
                <a:solidFill>
                  <a:srgbClr val="0000FA"/>
                </a:solidFill>
              </a:rPr>
            </a:br>
            <a:r>
              <a:rPr lang="en-US" altLang="en-US" sz="3200" dirty="0" smtClean="0">
                <a:solidFill>
                  <a:srgbClr val="0000FA"/>
                </a:solidFill>
              </a:rPr>
              <a:t>(ENGR 175)</a:t>
            </a: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 smtClean="0">
                <a:solidFill>
                  <a:srgbClr val="FF0000"/>
                </a:solidFill>
              </a:rPr>
              <a:t/>
            </a:r>
            <a:br>
              <a:rPr lang="en-US" altLang="en-US" sz="3200" dirty="0" smtClean="0">
                <a:solidFill>
                  <a:srgbClr val="FF0000"/>
                </a:solidFill>
              </a:rPr>
            </a:br>
            <a:r>
              <a:rPr lang="en-US" altLang="en-US" sz="3200" dirty="0">
                <a:solidFill>
                  <a:srgbClr val="FF0000"/>
                </a:solidFill>
              </a:rPr>
              <a:t>Chapter 10- </a:t>
            </a:r>
            <a:r>
              <a:rPr lang="en-US" sz="3200" dirty="0">
                <a:solidFill>
                  <a:srgbClr val="FF0000"/>
                </a:solidFill>
              </a:rPr>
              <a:t>Moments of Inertia</a:t>
            </a:r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Part 2</a:t>
            </a:r>
            <a:endParaRPr lang="en-US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324600" cy="22098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en-US" altLang="en-US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400" b="1" dirty="0" smtClean="0"/>
              <a:t> </a:t>
            </a:r>
            <a:r>
              <a:rPr lang="en-US" altLang="en-US" sz="2900" b="1" dirty="0" smtClean="0">
                <a:solidFill>
                  <a:srgbClr val="0070C0"/>
                </a:solidFill>
              </a:rPr>
              <a:t>Summer 2017</a:t>
            </a:r>
            <a:endParaRPr lang="en-US" sz="2900" dirty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b="1" dirty="0" smtClean="0">
                <a:solidFill>
                  <a:schemeClr val="tx1"/>
                </a:solidFill>
              </a:rPr>
              <a:t>Sam </a:t>
            </a:r>
            <a:r>
              <a:rPr lang="en-US" altLang="en-US" sz="4000" b="1" dirty="0" err="1" smtClean="0">
                <a:solidFill>
                  <a:schemeClr val="tx1"/>
                </a:solidFill>
              </a:rPr>
              <a:t>Behfarshad</a:t>
            </a:r>
            <a:endParaRPr lang="en-US" altLang="en-US" sz="4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400" b="1" dirty="0" err="1" smtClean="0">
                <a:solidFill>
                  <a:srgbClr val="00B050"/>
                </a:solidFill>
              </a:rPr>
              <a:t>Camosun</a:t>
            </a:r>
            <a:r>
              <a:rPr lang="en-US" altLang="en-US" sz="3400" b="1" dirty="0" smtClean="0">
                <a:solidFill>
                  <a:srgbClr val="00B050"/>
                </a:solidFill>
              </a:rPr>
              <a:t> College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18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en-US" sz="2900" b="1" dirty="0" smtClean="0">
                <a:solidFill>
                  <a:srgbClr val="C00000"/>
                </a:solidFill>
              </a:rPr>
              <a:t>June, 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14</a:t>
            </a:r>
            <a:r>
              <a:rPr lang="en-US" altLang="en-US" sz="2900" b="1" baseline="30000" dirty="0" smtClean="0">
                <a:solidFill>
                  <a:srgbClr val="C00000"/>
                </a:solidFill>
              </a:rPr>
              <a:t>th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 </a:t>
            </a:r>
            <a:r>
              <a:rPr lang="en-US" altLang="en-US" sz="2900" b="1" dirty="0" smtClean="0">
                <a:solidFill>
                  <a:srgbClr val="C00000"/>
                </a:solidFill>
              </a:rPr>
              <a:t>, 2017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581400" y="1219200"/>
            <a:ext cx="5105400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kumimoji="0" lang="en-US" dirty="0"/>
              <a:t>The </a:t>
            </a:r>
            <a:r>
              <a:rPr kumimoji="0" lang="en-US" dirty="0" smtClean="0"/>
              <a:t>mass moment </a:t>
            </a:r>
            <a:r>
              <a:rPr kumimoji="0" lang="en-US" dirty="0"/>
              <a:t>of inertia of a disk about an axis perpendicular to its plane is </a:t>
            </a:r>
            <a:r>
              <a:rPr kumimoji="0" lang="en-US" dirty="0" smtClean="0"/>
              <a:t/>
            </a:r>
            <a:br>
              <a:rPr kumimoji="0" lang="en-US" dirty="0" smtClean="0"/>
            </a:br>
            <a:r>
              <a:rPr kumimoji="0" lang="en-US" dirty="0" smtClean="0"/>
              <a:t>       I </a:t>
            </a:r>
            <a:r>
              <a:rPr kumimoji="0" lang="en-US" dirty="0"/>
              <a:t>= 0.5 m r</a:t>
            </a:r>
            <a:r>
              <a:rPr kumimoji="0" lang="en-US" baseline="30000" dirty="0"/>
              <a:t>2</a:t>
            </a:r>
            <a:r>
              <a:rPr kumimoji="0" lang="en-US" dirty="0"/>
              <a:t>.  </a:t>
            </a:r>
          </a:p>
          <a:p>
            <a:pPr eaLnBrk="1" hangingPunct="1">
              <a:spcBef>
                <a:spcPts val="1200"/>
              </a:spcBef>
            </a:pPr>
            <a:r>
              <a:rPr kumimoji="0" lang="en-US" dirty="0"/>
              <a:t>Thus, for the disk element, we </a:t>
            </a:r>
            <a:r>
              <a:rPr kumimoji="0" lang="en-US" dirty="0" smtClean="0"/>
              <a:t>have</a:t>
            </a:r>
          </a:p>
          <a:p>
            <a:pPr eaLnBrk="1" hangingPunct="1">
              <a:spcBef>
                <a:spcPts val="1200"/>
              </a:spcBef>
            </a:pPr>
            <a:r>
              <a:rPr kumimoji="0" lang="en-US" dirty="0"/>
              <a:t> </a:t>
            </a:r>
            <a:r>
              <a:rPr kumimoji="0" lang="en-US" dirty="0" smtClean="0"/>
              <a:t>     </a:t>
            </a:r>
            <a:r>
              <a:rPr kumimoji="0" lang="en-US" dirty="0" err="1" smtClean="0"/>
              <a:t>dI</a:t>
            </a:r>
            <a:r>
              <a:rPr kumimoji="0" lang="en-US" baseline="-25000" dirty="0" err="1" smtClean="0"/>
              <a:t>y</a:t>
            </a:r>
            <a:r>
              <a:rPr kumimoji="0" lang="en-US" dirty="0" smtClean="0"/>
              <a:t> </a:t>
            </a:r>
            <a:r>
              <a:rPr kumimoji="0" lang="en-US" dirty="0"/>
              <a:t>= 0.5 (</a:t>
            </a:r>
            <a:r>
              <a:rPr kumimoji="0" lang="en-US" dirty="0" err="1"/>
              <a:t>dm</a:t>
            </a:r>
            <a:r>
              <a:rPr kumimoji="0" lang="en-US" dirty="0"/>
              <a:t>) x</a:t>
            </a:r>
            <a:r>
              <a:rPr kumimoji="0" lang="en-US" baseline="30000" dirty="0"/>
              <a:t>2</a:t>
            </a:r>
          </a:p>
          <a:p>
            <a:pPr eaLnBrk="1" hangingPunct="1">
              <a:spcBef>
                <a:spcPts val="1200"/>
              </a:spcBef>
            </a:pPr>
            <a:r>
              <a:rPr kumimoji="0" lang="en-US" dirty="0"/>
              <a:t>where the differential mass </a:t>
            </a:r>
            <a:r>
              <a:rPr kumimoji="0" lang="en-US" dirty="0" smtClean="0"/>
              <a:t/>
            </a:r>
            <a:br>
              <a:rPr kumimoji="0" lang="en-US" dirty="0" smtClean="0"/>
            </a:br>
            <a:r>
              <a:rPr kumimoji="0" lang="en-US" dirty="0" smtClean="0"/>
              <a:t>      </a:t>
            </a:r>
            <a:r>
              <a:rPr kumimoji="0" lang="en-US" dirty="0" err="1" smtClean="0"/>
              <a:t>dm</a:t>
            </a:r>
            <a:r>
              <a:rPr kumimoji="0" lang="en-US" dirty="0" smtClean="0"/>
              <a:t> </a:t>
            </a:r>
            <a:r>
              <a:rPr kumimoji="0" lang="en-US" dirty="0"/>
              <a:t>= </a:t>
            </a:r>
            <a:r>
              <a:rPr kumimoji="0" lang="en-US" dirty="0">
                <a:latin typeface="Symbol" pitchFamily="18" charset="2"/>
              </a:rPr>
              <a:t>r</a:t>
            </a:r>
            <a:r>
              <a:rPr kumimoji="0" lang="en-US" dirty="0"/>
              <a:t> </a:t>
            </a:r>
            <a:r>
              <a:rPr kumimoji="0" lang="en-US" dirty="0" err="1"/>
              <a:t>dV</a:t>
            </a:r>
            <a:r>
              <a:rPr kumimoji="0" lang="en-US" dirty="0"/>
              <a:t> = </a:t>
            </a:r>
            <a:r>
              <a:rPr kumimoji="0" lang="en-US" dirty="0">
                <a:latin typeface="Symbol" pitchFamily="18" charset="2"/>
              </a:rPr>
              <a:t>rp</a:t>
            </a:r>
            <a:r>
              <a:rPr kumimoji="0" lang="en-US" dirty="0"/>
              <a:t>x</a:t>
            </a:r>
            <a:r>
              <a:rPr kumimoji="0" lang="en-US" baseline="30000" dirty="0"/>
              <a:t>2</a:t>
            </a:r>
            <a:r>
              <a:rPr kumimoji="0" lang="en-US" dirty="0"/>
              <a:t> dy.</a:t>
            </a:r>
          </a:p>
        </p:txBody>
      </p:sp>
      <p:pic>
        <p:nvPicPr>
          <p:cNvPr id="12295" name="Picture 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54" y="1539121"/>
            <a:ext cx="3232399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45"/>
          <p:cNvSpPr txBox="1">
            <a:spLocks noChangeArrowheads="1"/>
          </p:cNvSpPr>
          <p:nvPr/>
        </p:nvSpPr>
        <p:spPr bwMode="auto">
          <a:xfrm>
            <a:off x="457200" y="1062037"/>
            <a:ext cx="14590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kumimoji="0" lang="en-US" b="1" u="sng" dirty="0">
                <a:solidFill>
                  <a:srgbClr val="990033"/>
                </a:solidFill>
              </a:rPr>
              <a:t>Solution:</a:t>
            </a:r>
            <a:r>
              <a:rPr kumimoji="0" lang="en-US" u="sng" dirty="0">
                <a:solidFill>
                  <a:srgbClr val="990033"/>
                </a:solidFill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 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3359" y="4800600"/>
                <a:ext cx="7644721" cy="921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I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y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p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𝜌𝜋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nary>
                      <m:sSup>
                        <m:sSup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𝑑𝑦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𝜌𝜋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ctrlPr>
                            <a:rPr lang="en-US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sup>
                        <m:e>
                          <m:sSup>
                            <m:sSup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8</m:t>
                              </m:r>
                            </m:sup>
                          </m:sSup>
                        </m:e>
                      </m:nary>
                      <m:r>
                        <a:rPr lang="en-US" i="1">
                          <a:latin typeface="Cambria Math"/>
                        </a:rPr>
                        <m:t>𝑑𝑦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5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0000FA"/>
                          </a:solidFill>
                          <a:latin typeface="Cambria Math"/>
                        </a:rPr>
                        <m:t>0.873 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0000FA"/>
                          </a:solidFill>
                          <a:latin typeface="Cambria Math"/>
                        </a:rPr>
                        <m:t>slug</m:t>
                      </m:r>
                      <m:r>
                        <a:rPr lang="en-US" b="0" i="0" smtClean="0">
                          <a:solidFill>
                            <a:srgbClr val="0000FA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000FA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0000FA"/>
                              </a:solidFill>
                              <a:latin typeface="Cambria Math"/>
                              <a:ea typeface="Cambria Math"/>
                            </a:rPr>
                            <m:t>ft</m:t>
                          </m:r>
                        </m:e>
                        <m:sup>
                          <m:r>
                            <a:rPr lang="en-US" b="0" i="0" smtClean="0">
                              <a:solidFill>
                                <a:srgbClr val="0000FA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59" y="4800600"/>
                <a:ext cx="7644721" cy="92198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038329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09074" y="2499393"/>
            <a:ext cx="55705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1.	Consider a particle of mass 1 kg </a:t>
            </a:r>
          </a:p>
          <a:p>
            <a:pPr eaLnBrk="1" hangingPunct="1"/>
            <a:r>
              <a:rPr lang="en-US" dirty="0"/>
              <a:t>    	located at point P, whose coordinates </a:t>
            </a:r>
          </a:p>
          <a:p>
            <a:pPr eaLnBrk="1" hangingPunct="1"/>
            <a:r>
              <a:rPr lang="en-US" dirty="0"/>
              <a:t>    	are given in meters. Determine the MMI</a:t>
            </a:r>
          </a:p>
          <a:p>
            <a:pPr eaLnBrk="1" hangingPunct="1"/>
            <a:r>
              <a:rPr lang="en-US" dirty="0"/>
              <a:t>   	of that particle about the z axis.</a:t>
            </a:r>
          </a:p>
          <a:p>
            <a:pPr eaLnBrk="1" hangingPunct="1"/>
            <a:r>
              <a:rPr lang="en-US" dirty="0"/>
              <a:t>   	A)  9 kg</a:t>
            </a:r>
            <a:r>
              <a:rPr lang="en-US" dirty="0">
                <a:cs typeface="Times New Roman" pitchFamily="18" charset="0"/>
              </a:rPr>
              <a:t>·m</a:t>
            </a:r>
            <a:r>
              <a:rPr lang="en-US" baseline="30000" dirty="0">
                <a:cs typeface="Times New Roman" pitchFamily="18" charset="0"/>
              </a:rPr>
              <a:t>2                                   </a:t>
            </a:r>
            <a:r>
              <a:rPr lang="en-US" dirty="0">
                <a:cs typeface="Times New Roman" pitchFamily="18" charset="0"/>
              </a:rPr>
              <a:t>B) 16 kg·m</a:t>
            </a:r>
            <a:r>
              <a:rPr lang="en-US" baseline="30000" dirty="0">
                <a:cs typeface="Times New Roman" pitchFamily="18" charset="0"/>
              </a:rPr>
              <a:t>2</a:t>
            </a:r>
            <a:endParaRPr lang="en-US" dirty="0">
              <a:cs typeface="Times New Roman" pitchFamily="18" charset="0"/>
            </a:endParaRPr>
          </a:p>
          <a:p>
            <a:pPr eaLnBrk="1" hangingPunct="1"/>
            <a:r>
              <a:rPr lang="en-US" dirty="0">
                <a:cs typeface="Times New Roman" pitchFamily="18" charset="0"/>
              </a:rPr>
              <a:t>   	C)  25 kg·m</a:t>
            </a:r>
            <a:r>
              <a:rPr lang="en-US" baseline="30000" dirty="0">
                <a:cs typeface="Times New Roman" pitchFamily="18" charset="0"/>
              </a:rPr>
              <a:t>2</a:t>
            </a:r>
            <a:r>
              <a:rPr lang="en-US" dirty="0">
                <a:cs typeface="Times New Roman" pitchFamily="18" charset="0"/>
              </a:rPr>
              <a:t>                      D) 36 kg·m</a:t>
            </a:r>
            <a:r>
              <a:rPr lang="en-US" baseline="30000" dirty="0">
                <a:cs typeface="Times New Roman" pitchFamily="18" charset="0"/>
              </a:rPr>
              <a:t>2</a:t>
            </a:r>
            <a:endParaRPr lang="en-US" dirty="0">
              <a:cs typeface="Times New Roman" pitchFamily="18" charset="0"/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6653634" y="2667000"/>
            <a:ext cx="2170113" cy="2133600"/>
            <a:chOff x="4176" y="650"/>
            <a:chExt cx="1367" cy="1344"/>
          </a:xfrm>
        </p:grpSpPr>
        <p:sp>
          <p:nvSpPr>
            <p:cNvPr id="12302" name="Line 5"/>
            <p:cNvSpPr>
              <a:spLocks noChangeShapeType="1"/>
            </p:cNvSpPr>
            <p:nvPr/>
          </p:nvSpPr>
          <p:spPr bwMode="auto">
            <a:xfrm flipV="1">
              <a:off x="4512" y="768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303" name="Line 6"/>
            <p:cNvSpPr>
              <a:spLocks noChangeShapeType="1"/>
            </p:cNvSpPr>
            <p:nvPr/>
          </p:nvSpPr>
          <p:spPr bwMode="auto">
            <a:xfrm flipH="1">
              <a:off x="4176" y="1584"/>
              <a:ext cx="33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304" name="Line 8"/>
            <p:cNvSpPr>
              <a:spLocks noChangeShapeType="1"/>
            </p:cNvSpPr>
            <p:nvPr/>
          </p:nvSpPr>
          <p:spPr bwMode="auto">
            <a:xfrm>
              <a:off x="4512" y="15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305" name="Text Box 9"/>
            <p:cNvSpPr txBox="1">
              <a:spLocks noChangeArrowheads="1"/>
            </p:cNvSpPr>
            <p:nvPr/>
          </p:nvSpPr>
          <p:spPr bwMode="auto">
            <a:xfrm>
              <a:off x="4502" y="650"/>
              <a:ext cx="20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z</a:t>
              </a:r>
            </a:p>
          </p:txBody>
        </p:sp>
        <p:sp>
          <p:nvSpPr>
            <p:cNvPr id="12306" name="Text Box 10"/>
            <p:cNvSpPr txBox="1">
              <a:spLocks noChangeArrowheads="1"/>
            </p:cNvSpPr>
            <p:nvPr/>
          </p:nvSpPr>
          <p:spPr bwMode="auto">
            <a:xfrm>
              <a:off x="4214" y="170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x</a:t>
              </a:r>
            </a:p>
          </p:txBody>
        </p:sp>
        <p:sp>
          <p:nvSpPr>
            <p:cNvPr id="12307" name="Text Box 11"/>
            <p:cNvSpPr txBox="1">
              <a:spLocks noChangeArrowheads="1"/>
            </p:cNvSpPr>
            <p:nvPr/>
          </p:nvSpPr>
          <p:spPr bwMode="auto">
            <a:xfrm>
              <a:off x="5270" y="1466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y</a:t>
              </a:r>
            </a:p>
          </p:txBody>
        </p:sp>
        <p:sp>
          <p:nvSpPr>
            <p:cNvPr id="12308" name="Text Box 12"/>
            <p:cNvSpPr txBox="1">
              <a:spLocks noChangeArrowheads="1"/>
            </p:cNvSpPr>
            <p:nvPr/>
          </p:nvSpPr>
          <p:spPr bwMode="auto">
            <a:xfrm>
              <a:off x="4656" y="1008"/>
              <a:ext cx="88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 smtClean="0">
                  <a:solidFill>
                    <a:srgbClr val="0000FA"/>
                  </a:solidFill>
                  <a:cs typeface="Times New Roman" pitchFamily="18" charset="0"/>
                  <a:sym typeface="Symbol" panose="05050102010706020507" pitchFamily="18" charset="2"/>
                </a:rPr>
                <a:t></a:t>
              </a:r>
              <a:r>
                <a:rPr lang="en-US" dirty="0" smtClean="0">
                  <a:cs typeface="Times New Roman" pitchFamily="18" charset="0"/>
                </a:rPr>
                <a:t>P (3,4,6</a:t>
              </a:r>
              <a:r>
                <a:rPr lang="en-US" dirty="0">
                  <a:cs typeface="Times New Roman" pitchFamily="18" charset="0"/>
                </a:rPr>
                <a:t>)</a:t>
              </a: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CONCEPT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57201" y="4038600"/>
            <a:ext cx="830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85850" indent="-10858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990033"/>
                </a:solidFill>
              </a:rPr>
              <a:t>Plan</a:t>
            </a:r>
            <a:r>
              <a:rPr lang="en-US" dirty="0">
                <a:solidFill>
                  <a:srgbClr val="990033"/>
                </a:solidFill>
              </a:rPr>
              <a:t>:     </a:t>
            </a:r>
            <a:r>
              <a:rPr lang="en-US" dirty="0"/>
              <a:t>Determine the MMI of the pendulum using the method for composite bodies.  Then determine the radius of gyration using the MMI and mass values.</a:t>
            </a:r>
            <a:endParaRPr lang="en-US" b="1" u="sng" dirty="0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457200" y="5257800"/>
            <a:ext cx="8305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 u="sng" dirty="0">
                <a:solidFill>
                  <a:srgbClr val="990033"/>
                </a:solidFill>
              </a:rPr>
              <a:t>Solution:</a:t>
            </a:r>
          </a:p>
          <a:p>
            <a:pPr eaLnBrk="1" hangingPunct="1"/>
            <a:r>
              <a:rPr lang="en-US" dirty="0"/>
              <a:t>1. Separate the pendulum into a square plate (P) and a slender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rod </a:t>
            </a:r>
            <a:r>
              <a:rPr lang="en-US" dirty="0"/>
              <a:t>(R).</a:t>
            </a:r>
          </a:p>
        </p:txBody>
      </p:sp>
      <p:sp>
        <p:nvSpPr>
          <p:cNvPr id="13324" name="Text Box 3"/>
          <p:cNvSpPr txBox="1">
            <a:spLocks noChangeArrowheads="1"/>
          </p:cNvSpPr>
          <p:nvPr/>
        </p:nvSpPr>
        <p:spPr bwMode="auto">
          <a:xfrm>
            <a:off x="2971800" y="1195387"/>
            <a:ext cx="525780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74725" indent="-97472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990033"/>
                </a:solidFill>
              </a:rPr>
              <a:t>Given</a:t>
            </a:r>
            <a:r>
              <a:rPr lang="en-US" dirty="0">
                <a:solidFill>
                  <a:srgbClr val="990033"/>
                </a:solidFill>
              </a:rPr>
              <a:t>:	</a:t>
            </a:r>
            <a:r>
              <a:rPr lang="en-US" dirty="0"/>
              <a:t>The pendulum consists of a 5 kg plate and a 3 kg slender rod.</a:t>
            </a:r>
          </a:p>
          <a:p>
            <a:pPr eaLnBrk="1" hangingPunct="1">
              <a:spcBef>
                <a:spcPts val="1800"/>
              </a:spcBef>
            </a:pPr>
            <a:r>
              <a:rPr lang="en-US" b="1" dirty="0">
                <a:solidFill>
                  <a:srgbClr val="990033"/>
                </a:solidFill>
              </a:rPr>
              <a:t>Find</a:t>
            </a:r>
            <a:r>
              <a:rPr lang="en-US" dirty="0">
                <a:solidFill>
                  <a:srgbClr val="990033"/>
                </a:solidFill>
              </a:rPr>
              <a:t>: </a:t>
            </a:r>
            <a:r>
              <a:rPr lang="en-US" dirty="0"/>
              <a:t>	The radius of gyration of </a:t>
            </a:r>
          </a:p>
          <a:p>
            <a:pPr eaLnBrk="1" hangingPunct="1"/>
            <a:r>
              <a:rPr lang="en-US" dirty="0"/>
              <a:t>             the pendulum about an axis </a:t>
            </a:r>
          </a:p>
          <a:p>
            <a:pPr eaLnBrk="1" hangingPunct="1"/>
            <a:r>
              <a:rPr lang="en-US" dirty="0"/>
              <a:t>             perpendicular to the screen and passing through point G.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85800" y="990600"/>
            <a:ext cx="1676400" cy="3048000"/>
            <a:chOff x="685800" y="990600"/>
            <a:chExt cx="1676400" cy="3048000"/>
          </a:xfrm>
        </p:grpSpPr>
        <p:pic>
          <p:nvPicPr>
            <p:cNvPr id="13325" name="Picture 2" descr="C:\Documents and Settings\chnam\Desktop\Statics_09\Hibbeler_12th\IMAGES-FINAL_M10\PROB10_10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148"/>
            <a:stretch>
              <a:fillRect/>
            </a:stretch>
          </p:blipFill>
          <p:spPr bwMode="auto">
            <a:xfrm>
              <a:off x="841375" y="990600"/>
              <a:ext cx="1520825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 rot="5400000">
              <a:off x="1295400" y="2286000"/>
              <a:ext cx="381000" cy="22860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Arrow Connector 16"/>
            <p:cNvCxnSpPr>
              <a:cxnSpLocks noChangeShapeType="1"/>
            </p:cNvCxnSpPr>
            <p:nvPr/>
          </p:nvCxnSpPr>
          <p:spPr bwMode="auto">
            <a:xfrm>
              <a:off x="925512" y="3095625"/>
              <a:ext cx="358776" cy="238125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1549400" y="2038350"/>
              <a:ext cx="3556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685800" y="2895600"/>
              <a:ext cx="3270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P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  <p:bldP spid="53253" grpId="0" autoUpdateAnimBg="0"/>
      <p:bldP spid="133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85800" y="1066800"/>
            <a:ext cx="1676400" cy="3048000"/>
            <a:chOff x="685800" y="990600"/>
            <a:chExt cx="1676400" cy="3048000"/>
          </a:xfrm>
        </p:grpSpPr>
        <p:pic>
          <p:nvPicPr>
            <p:cNvPr id="13" name="Picture 2" descr="C:\Documents and Settings\chnam\Desktop\Statics_09\Hibbeler_12th\IMAGES-FINAL_M10\PROB10_10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148"/>
            <a:stretch>
              <a:fillRect/>
            </a:stretch>
          </p:blipFill>
          <p:spPr bwMode="auto">
            <a:xfrm>
              <a:off x="841375" y="990600"/>
              <a:ext cx="1520825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 rot="5400000">
              <a:off x="1295400" y="2286000"/>
              <a:ext cx="381000" cy="22860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>
              <a:off x="925512" y="3095625"/>
              <a:ext cx="358776" cy="238125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1549400" y="2038350"/>
              <a:ext cx="3556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17" name="TextBox 16"/>
            <p:cNvSpPr txBox="1">
              <a:spLocks noChangeArrowheads="1"/>
            </p:cNvSpPr>
            <p:nvPr/>
          </p:nvSpPr>
          <p:spPr bwMode="auto">
            <a:xfrm>
              <a:off x="685800" y="2895600"/>
              <a:ext cx="3270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P</a:t>
              </a:r>
            </a:p>
          </p:txBody>
        </p:sp>
      </p:grp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819400" y="1781175"/>
            <a:ext cx="5562600" cy="1038225"/>
            <a:chOff x="2590800" y="1894114"/>
            <a:chExt cx="5562600" cy="1037890"/>
          </a:xfrm>
        </p:grpSpPr>
        <p:sp>
          <p:nvSpPr>
            <p:cNvPr id="14347" name="Text Box 3"/>
            <p:cNvSpPr txBox="1">
              <a:spLocks noChangeArrowheads="1"/>
            </p:cNvSpPr>
            <p:nvPr/>
          </p:nvSpPr>
          <p:spPr bwMode="auto">
            <a:xfrm>
              <a:off x="2590800" y="2024063"/>
              <a:ext cx="5562600" cy="907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ts val="600"/>
                </a:spcBef>
              </a:pPr>
              <a:r>
                <a:rPr lang="en-US">
                  <a:sym typeface="Symbol" pitchFamily="18" charset="2"/>
                </a:rPr>
                <a:t>y  = ( y m) / ( m )  </a:t>
              </a:r>
            </a:p>
            <a:p>
              <a:pPr eaLnBrk="1" hangingPunct="1">
                <a:spcBef>
                  <a:spcPts val="600"/>
                </a:spcBef>
              </a:pPr>
              <a:r>
                <a:rPr lang="en-US">
                  <a:sym typeface="Symbol" pitchFamily="18" charset="2"/>
                </a:rPr>
                <a:t>    = {(1) 3 + (2.25) 5} / (3+5)   =    1.781 m   </a:t>
              </a:r>
            </a:p>
          </p:txBody>
        </p:sp>
        <p:sp>
          <p:nvSpPr>
            <p:cNvPr id="14348" name="Line 5"/>
            <p:cNvSpPr>
              <a:spLocks noChangeShapeType="1"/>
            </p:cNvSpPr>
            <p:nvPr/>
          </p:nvSpPr>
          <p:spPr bwMode="auto">
            <a:xfrm flipV="1">
              <a:off x="2667000" y="21336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349" name="Text Box 6"/>
            <p:cNvSpPr txBox="1">
              <a:spLocks noChangeArrowheads="1"/>
            </p:cNvSpPr>
            <p:nvPr/>
          </p:nvSpPr>
          <p:spPr bwMode="auto">
            <a:xfrm>
              <a:off x="3484559" y="1894114"/>
              <a:ext cx="3206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>
                  <a:cs typeface="Times New Roman" pitchFamily="18" charset="0"/>
                  <a:sym typeface="Symbol" pitchFamily="18" charset="2"/>
                </a:rPr>
                <a:t></a:t>
              </a:r>
            </a:p>
          </p:txBody>
        </p: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438400" y="3143250"/>
            <a:ext cx="6705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3.  The MMI data on plates and slender rods are given on the  inside cover of the textbook.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Using </a:t>
            </a:r>
            <a:r>
              <a:rPr lang="en-US" dirty="0"/>
              <a:t>those data and the parallel-axis theorem,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609600" y="4562475"/>
            <a:ext cx="815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I</a:t>
            </a:r>
            <a:r>
              <a:rPr lang="en-US" baseline="-25000" dirty="0"/>
              <a:t>P</a:t>
            </a:r>
            <a:r>
              <a:rPr lang="en-US" dirty="0"/>
              <a:t> = (1/12) 5 (0.5</a:t>
            </a:r>
            <a:r>
              <a:rPr lang="en-US" baseline="30000" dirty="0"/>
              <a:t>2 </a:t>
            </a:r>
            <a:r>
              <a:rPr lang="en-US" dirty="0"/>
              <a:t>+ 1</a:t>
            </a:r>
            <a:r>
              <a:rPr lang="en-US" baseline="30000" dirty="0"/>
              <a:t>2</a:t>
            </a:r>
            <a:r>
              <a:rPr lang="en-US" dirty="0"/>
              <a:t>) + 5 (2.25 </a:t>
            </a:r>
            <a:r>
              <a:rPr lang="en-US" dirty="0">
                <a:sym typeface="Symbol" pitchFamily="18" charset="2"/>
              </a:rPr>
              <a:t> </a:t>
            </a:r>
            <a:r>
              <a:rPr lang="en-US" dirty="0"/>
              <a:t>1.781)</a:t>
            </a:r>
            <a:r>
              <a:rPr lang="en-US" baseline="30000" dirty="0"/>
              <a:t>2 </a:t>
            </a:r>
            <a:r>
              <a:rPr lang="en-US" dirty="0"/>
              <a:t> = 1.621 kg</a:t>
            </a:r>
            <a:r>
              <a:rPr lang="en-US" dirty="0">
                <a:cs typeface="Times New Roman" pitchFamily="18" charset="0"/>
              </a:rPr>
              <a:t>·m</a:t>
            </a:r>
            <a:r>
              <a:rPr lang="en-US" baseline="30000" dirty="0">
                <a:cs typeface="Times New Roman" pitchFamily="18" charset="0"/>
              </a:rPr>
              <a:t>2</a:t>
            </a:r>
            <a:endParaRPr lang="en-US" baseline="30000" dirty="0"/>
          </a:p>
          <a:p>
            <a:pPr eaLnBrk="1" hangingPunct="1">
              <a:spcBef>
                <a:spcPct val="25000"/>
              </a:spcBef>
            </a:pPr>
            <a:r>
              <a:rPr lang="en-US" dirty="0"/>
              <a:t>I</a:t>
            </a:r>
            <a:r>
              <a:rPr lang="en-US" baseline="-25000" dirty="0"/>
              <a:t>R</a:t>
            </a:r>
            <a:r>
              <a:rPr lang="en-US" dirty="0"/>
              <a:t> = (1/12) 3 (2)</a:t>
            </a:r>
            <a:r>
              <a:rPr lang="en-US" baseline="30000" dirty="0"/>
              <a:t>2</a:t>
            </a:r>
            <a:r>
              <a:rPr lang="en-US" dirty="0"/>
              <a:t> + 3 (1.781</a:t>
            </a:r>
            <a:r>
              <a:rPr lang="en-US" dirty="0">
                <a:sym typeface="Symbol" pitchFamily="18" charset="2"/>
              </a:rPr>
              <a:t>  1</a:t>
            </a:r>
            <a:r>
              <a:rPr lang="en-US" dirty="0"/>
              <a:t>)</a:t>
            </a:r>
            <a:r>
              <a:rPr lang="en-US" baseline="30000" dirty="0"/>
              <a:t>2  </a:t>
            </a:r>
            <a:r>
              <a:rPr lang="en-US" dirty="0"/>
              <a:t>= 2.830 kg</a:t>
            </a:r>
            <a:r>
              <a:rPr lang="en-US" dirty="0">
                <a:cs typeface="Times New Roman" pitchFamily="18" charset="0"/>
              </a:rPr>
              <a:t>·m</a:t>
            </a:r>
            <a:r>
              <a:rPr lang="en-US" baseline="30000" dirty="0">
                <a:cs typeface="Times New Roman" pitchFamily="18" charset="0"/>
              </a:rPr>
              <a:t>2</a:t>
            </a:r>
          </a:p>
        </p:txBody>
      </p:sp>
      <p:sp>
        <p:nvSpPr>
          <p:cNvPr id="14345" name="Text Box 3"/>
          <p:cNvSpPr txBox="1">
            <a:spLocks noChangeArrowheads="1"/>
          </p:cNvSpPr>
          <p:nvPr/>
        </p:nvSpPr>
        <p:spPr bwMode="auto">
          <a:xfrm>
            <a:off x="2362200" y="1066801"/>
            <a:ext cx="599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39725" indent="-339725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/>
              <a:t>2.  The center of mass of the plate and rod are 2.25 m and 1 m from  point O,  respectively.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85800" y="1042086"/>
            <a:ext cx="1676400" cy="3048000"/>
            <a:chOff x="685800" y="990600"/>
            <a:chExt cx="1676400" cy="3048000"/>
          </a:xfrm>
        </p:grpSpPr>
        <p:pic>
          <p:nvPicPr>
            <p:cNvPr id="11" name="Picture 2" descr="C:\Documents and Settings\chnam\Desktop\Statics_09\Hibbeler_12th\IMAGES-FINAL_M10\PROB10_10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148"/>
            <a:stretch>
              <a:fillRect/>
            </a:stretch>
          </p:blipFill>
          <p:spPr bwMode="auto">
            <a:xfrm>
              <a:off x="841375" y="990600"/>
              <a:ext cx="1520825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Straight Arrow Connector 11"/>
            <p:cNvCxnSpPr>
              <a:cxnSpLocks noChangeShapeType="1"/>
            </p:cNvCxnSpPr>
            <p:nvPr/>
          </p:nvCxnSpPr>
          <p:spPr bwMode="auto">
            <a:xfrm rot="5400000">
              <a:off x="1295400" y="2286000"/>
              <a:ext cx="381000" cy="22860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Arrow Connector 12"/>
            <p:cNvCxnSpPr>
              <a:cxnSpLocks noChangeShapeType="1"/>
            </p:cNvCxnSpPr>
            <p:nvPr/>
          </p:nvCxnSpPr>
          <p:spPr bwMode="auto">
            <a:xfrm>
              <a:off x="925512" y="3095625"/>
              <a:ext cx="358776" cy="238125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1549400" y="2038350"/>
              <a:ext cx="3556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685800" y="2895600"/>
              <a:ext cx="327025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FF0000"/>
                  </a:solidFill>
                </a:rPr>
                <a:t>P</a:t>
              </a:r>
            </a:p>
          </p:txBody>
        </p:sp>
      </p:grpSp>
      <p:sp>
        <p:nvSpPr>
          <p:cNvPr id="15371" name="Text Box 5"/>
          <p:cNvSpPr txBox="1">
            <a:spLocks noChangeArrowheads="1"/>
          </p:cNvSpPr>
          <p:nvPr/>
        </p:nvSpPr>
        <p:spPr bwMode="auto">
          <a:xfrm>
            <a:off x="2286000" y="1379537"/>
            <a:ext cx="6167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4.  I</a:t>
            </a:r>
            <a:r>
              <a:rPr lang="en-US" baseline="-25000" dirty="0"/>
              <a:t>O </a:t>
            </a:r>
            <a:r>
              <a:rPr lang="en-US" dirty="0"/>
              <a:t> =   I</a:t>
            </a:r>
            <a:r>
              <a:rPr lang="en-US" baseline="-25000" dirty="0"/>
              <a:t>P  </a:t>
            </a:r>
            <a:r>
              <a:rPr lang="en-US" dirty="0"/>
              <a:t>+  I</a:t>
            </a:r>
            <a:r>
              <a:rPr lang="en-US" baseline="-25000" dirty="0"/>
              <a:t>R</a:t>
            </a:r>
            <a:r>
              <a:rPr lang="en-US" dirty="0"/>
              <a:t>  = 1.621 + 2.830 = </a:t>
            </a:r>
            <a:r>
              <a:rPr lang="en-US" u="sng" dirty="0">
                <a:solidFill>
                  <a:srgbClr val="0000FA"/>
                </a:solidFill>
              </a:rPr>
              <a:t>4.45 kg</a:t>
            </a:r>
            <a:r>
              <a:rPr lang="en-US" u="sng" dirty="0">
                <a:solidFill>
                  <a:srgbClr val="0000FA"/>
                </a:solidFill>
                <a:cs typeface="Times New Roman" pitchFamily="18" charset="0"/>
              </a:rPr>
              <a:t>·m</a:t>
            </a:r>
            <a:r>
              <a:rPr lang="en-US" u="sng" baseline="30000" dirty="0">
                <a:solidFill>
                  <a:srgbClr val="0000FA"/>
                </a:solidFill>
                <a:cs typeface="Times New Roman" pitchFamily="18" charset="0"/>
              </a:rPr>
              <a:t>2</a:t>
            </a:r>
          </a:p>
          <a:p>
            <a:pPr eaLnBrk="1" hangingPunct="1"/>
            <a:r>
              <a:rPr lang="en-US" baseline="30000" dirty="0">
                <a:cs typeface="Times New Roman" pitchFamily="18" charset="0"/>
              </a:rPr>
              <a:t>           </a:t>
            </a:r>
            <a:endParaRPr lang="en-US" dirty="0">
              <a:cs typeface="Times New Roman" pitchFamily="18" charset="0"/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274888" y="2362200"/>
            <a:ext cx="5019675" cy="1384300"/>
            <a:chOff x="2274888" y="2362200"/>
            <a:chExt cx="5019323" cy="1384995"/>
          </a:xfrm>
        </p:grpSpPr>
        <p:grpSp>
          <p:nvGrpSpPr>
            <p:cNvPr id="15367" name="Group 20"/>
            <p:cNvGrpSpPr>
              <a:grpSpLocks/>
            </p:cNvGrpSpPr>
            <p:nvPr/>
          </p:nvGrpSpPr>
          <p:grpSpPr bwMode="auto">
            <a:xfrm>
              <a:off x="2274888" y="2362200"/>
              <a:ext cx="5019323" cy="1384995"/>
              <a:chOff x="2274124" y="2362200"/>
              <a:chExt cx="5019968" cy="1384103"/>
            </a:xfrm>
          </p:grpSpPr>
          <p:sp>
            <p:nvSpPr>
              <p:cNvPr id="15369" name="Text Box 6"/>
              <p:cNvSpPr txBox="1">
                <a:spLocks noChangeArrowheads="1"/>
              </p:cNvSpPr>
              <p:nvPr/>
            </p:nvSpPr>
            <p:spPr bwMode="auto">
              <a:xfrm>
                <a:off x="2274124" y="2362200"/>
                <a:ext cx="5019968" cy="1384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dirty="0"/>
                  <a:t>5.  </a:t>
                </a:r>
                <a:r>
                  <a:rPr lang="en-US" dirty="0">
                    <a:cs typeface="Times New Roman" pitchFamily="18" charset="0"/>
                  </a:rPr>
                  <a:t>Total mass (m) equals  8 kg</a:t>
                </a:r>
              </a:p>
              <a:p>
                <a:pPr eaLnBrk="1" hangingPunct="1">
                  <a:spcBef>
                    <a:spcPct val="25000"/>
                  </a:spcBef>
                </a:pPr>
                <a:r>
                  <a:rPr lang="en-US" dirty="0"/>
                  <a:t>     Radius of gyration </a:t>
                </a:r>
              </a:p>
              <a:p>
                <a:pPr eaLnBrk="1" hangingPunct="1">
                  <a:spcBef>
                    <a:spcPct val="25000"/>
                  </a:spcBef>
                </a:pPr>
                <a:r>
                  <a:rPr lang="en-US" dirty="0"/>
                  <a:t>     k = </a:t>
                </a:r>
                <a:r>
                  <a:rPr lang="en-US" dirty="0">
                    <a:sym typeface="Symbol" pitchFamily="18" charset="2"/>
                  </a:rPr>
                  <a:t>I</a:t>
                </a:r>
                <a:r>
                  <a:rPr lang="en-US" baseline="-25000" dirty="0">
                    <a:sym typeface="Symbol" pitchFamily="18" charset="2"/>
                  </a:rPr>
                  <a:t>O</a:t>
                </a:r>
                <a:r>
                  <a:rPr lang="en-US" dirty="0">
                    <a:sym typeface="Symbol" pitchFamily="18" charset="2"/>
                  </a:rPr>
                  <a:t> / m    </a:t>
                </a:r>
                <a:r>
                  <a:rPr lang="en-US" b="1" dirty="0">
                    <a:sym typeface="Symbol" pitchFamily="18" charset="2"/>
                  </a:rPr>
                  <a:t>=</a:t>
                </a:r>
                <a:r>
                  <a:rPr lang="en-US" dirty="0">
                    <a:sym typeface="Symbol" pitchFamily="18" charset="2"/>
                  </a:rPr>
                  <a:t> 4.45 / 8 </a:t>
                </a:r>
                <a:r>
                  <a:rPr lang="en-US" b="1" dirty="0">
                    <a:sym typeface="Symbol" pitchFamily="18" charset="2"/>
                  </a:rPr>
                  <a:t>=</a:t>
                </a:r>
                <a:r>
                  <a:rPr lang="en-US" dirty="0">
                    <a:sym typeface="Symbol" pitchFamily="18" charset="2"/>
                  </a:rPr>
                  <a:t>  </a:t>
                </a:r>
                <a:r>
                  <a:rPr lang="en-US" u="sng" dirty="0">
                    <a:solidFill>
                      <a:srgbClr val="0000FA"/>
                    </a:solidFill>
                    <a:sym typeface="Symbol" pitchFamily="18" charset="2"/>
                  </a:rPr>
                  <a:t>0.746 m</a:t>
                </a:r>
              </a:p>
            </p:txBody>
          </p:sp>
          <p:cxnSp>
            <p:nvCxnSpPr>
              <p:cNvPr id="15370" name="Straight Connector 17"/>
              <p:cNvCxnSpPr>
                <a:cxnSpLocks noChangeShapeType="1"/>
              </p:cNvCxnSpPr>
              <p:nvPr/>
            </p:nvCxnSpPr>
            <p:spPr bwMode="auto">
              <a:xfrm>
                <a:off x="3352273" y="3318188"/>
                <a:ext cx="7620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5368" name="Straight Connector 17"/>
            <p:cNvCxnSpPr>
              <a:cxnSpLocks noChangeShapeType="1"/>
            </p:cNvCxnSpPr>
            <p:nvPr/>
          </p:nvCxnSpPr>
          <p:spPr bwMode="auto">
            <a:xfrm>
              <a:off x="4800600" y="3338732"/>
              <a:ext cx="1005840" cy="158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GROUP  PROBLEM  SOLVING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88519" y="2165350"/>
            <a:ext cx="61087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1.   A particle of mass 2 kg is located 1 m down the y-axis. What are the MMI of the particle about the x, y, and z axes, respectively?</a:t>
            </a:r>
          </a:p>
          <a:p>
            <a:pPr eaLnBrk="1" hangingPunct="1">
              <a:spcBef>
                <a:spcPct val="20000"/>
              </a:spcBef>
            </a:pPr>
            <a:r>
              <a:rPr lang="en-US" dirty="0"/>
              <a:t>     A)  (2, 0, 2)                       B)  (0, 2, 2)</a:t>
            </a:r>
          </a:p>
          <a:p>
            <a:pPr eaLnBrk="1" hangingPunct="1">
              <a:spcBef>
                <a:spcPct val="20000"/>
              </a:spcBef>
            </a:pPr>
            <a:r>
              <a:rPr lang="en-US" dirty="0"/>
              <a:t>     C)  (0, 2, 2)                       D)  (2, 2, 0)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504307" y="2078037"/>
            <a:ext cx="2454275" cy="2092325"/>
            <a:chOff x="4070" y="650"/>
            <a:chExt cx="1364" cy="1126"/>
          </a:xfrm>
        </p:grpSpPr>
        <p:sp>
          <p:nvSpPr>
            <p:cNvPr id="16398" name="Line 5"/>
            <p:cNvSpPr>
              <a:spLocks noChangeShapeType="1"/>
            </p:cNvSpPr>
            <p:nvPr/>
          </p:nvSpPr>
          <p:spPr bwMode="auto">
            <a:xfrm flipV="1">
              <a:off x="4560" y="768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399" name="Line 6"/>
            <p:cNvSpPr>
              <a:spLocks noChangeShapeType="1"/>
            </p:cNvSpPr>
            <p:nvPr/>
          </p:nvSpPr>
          <p:spPr bwMode="auto">
            <a:xfrm flipH="1">
              <a:off x="4128" y="1536"/>
              <a:ext cx="432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00" name="Line 7"/>
            <p:cNvSpPr>
              <a:spLocks noChangeShapeType="1"/>
            </p:cNvSpPr>
            <p:nvPr/>
          </p:nvSpPr>
          <p:spPr bwMode="auto">
            <a:xfrm>
              <a:off x="4560" y="1536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01" name="Text Box 8"/>
            <p:cNvSpPr txBox="1">
              <a:spLocks noChangeArrowheads="1"/>
            </p:cNvSpPr>
            <p:nvPr/>
          </p:nvSpPr>
          <p:spPr bwMode="auto">
            <a:xfrm>
              <a:off x="4886" y="1381"/>
              <a:ext cx="20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 smtClean="0">
                  <a:solidFill>
                    <a:srgbClr val="0000FA"/>
                  </a:solidFill>
                  <a:cs typeface="Times New Roman" pitchFamily="18" charset="0"/>
                  <a:sym typeface="Symbol" panose="05050102010706020507" pitchFamily="18" charset="2"/>
                </a:rPr>
                <a:t></a:t>
              </a:r>
              <a:endParaRPr lang="en-US" dirty="0">
                <a:solidFill>
                  <a:srgbClr val="0000FA"/>
                </a:solidFill>
                <a:cs typeface="Times New Roman" pitchFamily="18" charset="0"/>
              </a:endParaRPr>
            </a:p>
          </p:txBody>
        </p:sp>
        <p:sp>
          <p:nvSpPr>
            <p:cNvPr id="16402" name="Line 9"/>
            <p:cNvSpPr>
              <a:spLocks noChangeShapeType="1"/>
            </p:cNvSpPr>
            <p:nvPr/>
          </p:nvSpPr>
          <p:spPr bwMode="auto">
            <a:xfrm>
              <a:off x="4560" y="1344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03" name="Line 10"/>
            <p:cNvSpPr>
              <a:spLocks noChangeShapeType="1"/>
            </p:cNvSpPr>
            <p:nvPr/>
          </p:nvSpPr>
          <p:spPr bwMode="auto">
            <a:xfrm>
              <a:off x="4992" y="12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04" name="Text Box 11"/>
            <p:cNvSpPr txBox="1">
              <a:spLocks noChangeArrowheads="1"/>
            </p:cNvSpPr>
            <p:nvPr/>
          </p:nvSpPr>
          <p:spPr bwMode="auto">
            <a:xfrm>
              <a:off x="4598" y="1082"/>
              <a:ext cx="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1 m</a:t>
              </a:r>
            </a:p>
          </p:txBody>
        </p:sp>
        <p:sp>
          <p:nvSpPr>
            <p:cNvPr id="16405" name="Text Box 12"/>
            <p:cNvSpPr txBox="1">
              <a:spLocks noChangeArrowheads="1"/>
            </p:cNvSpPr>
            <p:nvPr/>
          </p:nvSpPr>
          <p:spPr bwMode="auto">
            <a:xfrm>
              <a:off x="4070" y="1418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x</a:t>
              </a:r>
            </a:p>
          </p:txBody>
        </p:sp>
        <p:sp>
          <p:nvSpPr>
            <p:cNvPr id="16406" name="Text Box 13"/>
            <p:cNvSpPr txBox="1">
              <a:spLocks noChangeArrowheads="1"/>
            </p:cNvSpPr>
            <p:nvPr/>
          </p:nvSpPr>
          <p:spPr bwMode="auto">
            <a:xfrm>
              <a:off x="5222" y="1322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y</a:t>
              </a:r>
            </a:p>
          </p:txBody>
        </p:sp>
        <p:sp>
          <p:nvSpPr>
            <p:cNvPr id="16407" name="Text Box 14"/>
            <p:cNvSpPr txBox="1">
              <a:spLocks noChangeArrowheads="1"/>
            </p:cNvSpPr>
            <p:nvPr/>
          </p:nvSpPr>
          <p:spPr bwMode="auto">
            <a:xfrm>
              <a:off x="4598" y="650"/>
              <a:ext cx="20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/>
                <a:t>z</a:t>
              </a: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ATTENTION  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C2F12-50F6-4306-84F8-4C03E3B6F8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8621" y="1569720"/>
            <a:ext cx="662940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P</a:t>
            </a:r>
            <a:r>
              <a:rPr lang="en-US" sz="3200" dirty="0" smtClean="0">
                <a:solidFill>
                  <a:srgbClr val="FF0000"/>
                </a:solidFill>
              </a:rPr>
              <a:t>roblems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>
                <a:solidFill>
                  <a:srgbClr val="FF0000"/>
                </a:solidFill>
              </a:rPr>
              <a:t>for Chapter </a:t>
            </a:r>
            <a:r>
              <a:rPr lang="en-US" sz="3200" dirty="0" smtClean="0">
                <a:solidFill>
                  <a:srgbClr val="FF0000"/>
                </a:solidFill>
              </a:rPr>
              <a:t>9 </a:t>
            </a:r>
            <a:r>
              <a:rPr lang="en-US" sz="3200" dirty="0">
                <a:solidFill>
                  <a:srgbClr val="FF0000"/>
                </a:solidFill>
              </a:rPr>
              <a:t>(Ed. 14):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10.10, 10.31, 10.32, 10.91, 10.105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ctr"/>
            <a:endParaRPr lang="en-US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4034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962" y="2017712"/>
            <a:ext cx="4406900" cy="439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92326" y="754114"/>
            <a:ext cx="4406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en-US" sz="4400" kern="0" baseline="0" dirty="0">
                <a:solidFill>
                  <a:srgbClr val="FF0000"/>
                </a:solidFill>
                <a:latin typeface="Arial"/>
              </a:rPr>
              <a:t>Questions</a:t>
            </a:r>
            <a:endParaRPr lang="en-US" sz="1800" baseline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966796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A65B5-436E-4A32-BD6E-5D5BAB6AFFA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0075" y="923925"/>
            <a:ext cx="8229600" cy="4525963"/>
          </a:xfrm>
          <a:prstGeom prst="rect">
            <a:avLst/>
          </a:prstGeom>
          <a:extLst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</a:t>
            </a:r>
          </a:p>
          <a:p>
            <a:pPr marL="0" lvl="8" indent="0" eaLnBrk="0" hangingPunct="0">
              <a:buFontTx/>
              <a:buNone/>
              <a:defRPr/>
            </a:pPr>
            <a:r>
              <a:rPr lang="en-US" sz="6600" baseline="0" smtClean="0">
                <a:solidFill>
                  <a:srgbClr val="00B050"/>
                </a:solidFill>
              </a:rPr>
              <a:t>		Thank you.</a:t>
            </a:r>
          </a:p>
          <a:p>
            <a:pPr fontAlgn="auto">
              <a:spcAft>
                <a:spcPts val="0"/>
              </a:spcAft>
              <a:defRPr/>
            </a:pPr>
            <a:endParaRPr lang="en-US" baseline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58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69925" y="2182813"/>
            <a:ext cx="7608888" cy="2819400"/>
            <a:chOff x="422" y="1375"/>
            <a:chExt cx="4793" cy="1776"/>
          </a:xfrm>
        </p:grpSpPr>
        <p:sp>
          <p:nvSpPr>
            <p:cNvPr id="3078" name="Text Box 3"/>
            <p:cNvSpPr txBox="1">
              <a:spLocks noChangeArrowheads="1"/>
            </p:cNvSpPr>
            <p:nvPr/>
          </p:nvSpPr>
          <p:spPr bwMode="auto">
            <a:xfrm>
              <a:off x="422" y="1536"/>
              <a:ext cx="2890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57200" indent="-4572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b="1" u="sng" dirty="0"/>
                <a:t>Today’s Objectives</a:t>
              </a:r>
              <a:r>
                <a:rPr lang="en-US" b="1" dirty="0"/>
                <a:t>:</a:t>
              </a:r>
              <a:endParaRPr lang="en-US" dirty="0"/>
            </a:p>
            <a:p>
              <a:pPr eaLnBrk="1" hangingPunct="1"/>
              <a:r>
                <a:rPr lang="en-US" dirty="0" smtClean="0"/>
                <a:t>You </a:t>
              </a:r>
              <a:r>
                <a:rPr lang="en-US" dirty="0"/>
                <a:t>will be able to :</a:t>
              </a:r>
            </a:p>
            <a:p>
              <a:pPr eaLnBrk="1" hangingPunct="1"/>
              <a:r>
                <a:rPr lang="en-US" dirty="0"/>
                <a:t>a)   Explain the </a:t>
              </a:r>
              <a:r>
                <a:rPr lang="en-US" dirty="0">
                  <a:solidFill>
                    <a:srgbClr val="FF0000"/>
                  </a:solidFill>
                </a:rPr>
                <a:t>concept of the Mass Moment of Inertia</a:t>
              </a:r>
              <a:r>
                <a:rPr lang="en-US" dirty="0"/>
                <a:t> (</a:t>
              </a:r>
              <a:r>
                <a:rPr lang="en-US" dirty="0">
                  <a:solidFill>
                    <a:srgbClr val="0000FA"/>
                  </a:solidFill>
                </a:rPr>
                <a:t>MMI</a:t>
              </a:r>
              <a:r>
                <a:rPr lang="en-US" dirty="0"/>
                <a:t>).</a:t>
              </a:r>
            </a:p>
            <a:p>
              <a:pPr eaLnBrk="1" hangingPunct="1"/>
              <a:r>
                <a:rPr lang="en-US" dirty="0"/>
                <a:t>b)   Determine the </a:t>
              </a:r>
              <a:r>
                <a:rPr lang="en-US" dirty="0">
                  <a:solidFill>
                    <a:srgbClr val="0000FA"/>
                  </a:solidFill>
                </a:rPr>
                <a:t>MMI</a:t>
              </a:r>
              <a:r>
                <a:rPr lang="en-US" dirty="0">
                  <a:solidFill>
                    <a:schemeClr val="hlink"/>
                  </a:solidFill>
                </a:rPr>
                <a:t> </a:t>
              </a:r>
              <a:r>
                <a:rPr lang="en-US" dirty="0"/>
                <a:t>of a composite body. </a:t>
              </a:r>
              <a:endParaRPr lang="en-US" b="1" dirty="0"/>
            </a:p>
          </p:txBody>
        </p:sp>
        <p:pic>
          <p:nvPicPr>
            <p:cNvPr id="3079" name="Picture 8" descr="CH 10 Tracto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1375"/>
              <a:ext cx="1759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MASS  MOMENT  OF  INERTIA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62000" y="4816475"/>
            <a:ext cx="822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00FA"/>
                </a:solidFill>
              </a:rPr>
              <a:t>What property </a:t>
            </a:r>
            <a:r>
              <a:rPr lang="en-US" dirty="0"/>
              <a:t>of the flywheel is most important for this use?  How can we determine a value for this property?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62000" y="5578475"/>
            <a:ext cx="8413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Why is most of the </a:t>
            </a:r>
            <a:r>
              <a:rPr lang="en-US" dirty="0">
                <a:solidFill>
                  <a:srgbClr val="FF0000"/>
                </a:solidFill>
              </a:rPr>
              <a:t>mass</a:t>
            </a:r>
            <a:r>
              <a:rPr lang="en-US" dirty="0"/>
              <a:t> of the flywheel </a:t>
            </a:r>
            <a:r>
              <a:rPr lang="en-US" dirty="0">
                <a:solidFill>
                  <a:srgbClr val="FF0000"/>
                </a:solidFill>
              </a:rPr>
              <a:t>located near the flywheel’s circumference</a:t>
            </a:r>
            <a:r>
              <a:rPr lang="en-US" dirty="0"/>
              <a:t>?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62000" y="1058863"/>
            <a:ext cx="8077200" cy="3741738"/>
            <a:chOff x="480" y="667"/>
            <a:chExt cx="5088" cy="2357"/>
          </a:xfrm>
        </p:grpSpPr>
        <p:sp>
          <p:nvSpPr>
            <p:cNvPr id="5128" name="Text Box 3"/>
            <p:cNvSpPr txBox="1">
              <a:spLocks noChangeArrowheads="1"/>
            </p:cNvSpPr>
            <p:nvPr/>
          </p:nvSpPr>
          <p:spPr bwMode="auto">
            <a:xfrm>
              <a:off x="480" y="2268"/>
              <a:ext cx="5088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/>
                <a:t>The </a:t>
              </a:r>
              <a:r>
                <a:rPr lang="en-US" dirty="0">
                  <a:solidFill>
                    <a:srgbClr val="0000FA"/>
                  </a:solidFill>
                </a:rPr>
                <a:t>large flywheel </a:t>
              </a:r>
              <a:r>
                <a:rPr lang="en-US" dirty="0"/>
                <a:t>in the picture is connected to a large metal cutter.   The flywheel is used to </a:t>
              </a:r>
              <a:r>
                <a:rPr lang="en-US" dirty="0">
                  <a:solidFill>
                    <a:srgbClr val="FF0000"/>
                  </a:solidFill>
                </a:rPr>
                <a:t>provide a uniform motion </a:t>
              </a:r>
              <a:r>
                <a:rPr lang="en-US" dirty="0"/>
                <a:t>to the cutting blade while it is cutting materials.</a:t>
              </a:r>
            </a:p>
          </p:txBody>
        </p:sp>
        <p:pic>
          <p:nvPicPr>
            <p:cNvPr id="5129" name="Picture 10" descr="CH 10 Flywhee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667"/>
              <a:ext cx="1541" cy="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267200" y="3048000"/>
            <a:ext cx="40544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Which property </a:t>
            </a:r>
            <a:r>
              <a:rPr lang="en-US" dirty="0" smtClean="0"/>
              <a:t>(which we will call MMI) of </a:t>
            </a:r>
            <a:r>
              <a:rPr lang="en-US" dirty="0"/>
              <a:t>the fan blade do you think effects the angular acceleration (</a:t>
            </a:r>
            <a:r>
              <a:rPr lang="en-US" dirty="0">
                <a:sym typeface="Symbol" pitchFamily="18" charset="2"/>
              </a:rPr>
              <a:t></a:t>
            </a:r>
            <a:r>
              <a:rPr lang="en-US" dirty="0"/>
              <a:t>) the most? </a:t>
            </a:r>
          </a:p>
          <a:p>
            <a:pPr eaLnBrk="1" hangingPunct="1"/>
            <a:r>
              <a:rPr lang="en-US" dirty="0"/>
              <a:t> </a:t>
            </a:r>
          </a:p>
          <a:p>
            <a:pPr eaLnBrk="1" hangingPunct="1"/>
            <a:r>
              <a:rPr lang="en-US" dirty="0"/>
              <a:t>How can we determine a value for this property?  </a:t>
            </a:r>
            <a:r>
              <a:rPr lang="en-US" dirty="0">
                <a:solidFill>
                  <a:srgbClr val="FF0000"/>
                </a:solidFill>
              </a:rPr>
              <a:t>What is the relationship between M, </a:t>
            </a:r>
            <a:r>
              <a:rPr lang="en-US" dirty="0" smtClean="0">
                <a:solidFill>
                  <a:srgbClr val="FF0000"/>
                </a:solidFill>
              </a:rPr>
              <a:t>MMI, </a:t>
            </a:r>
            <a:r>
              <a:rPr lang="en-US" dirty="0">
                <a:solidFill>
                  <a:srgbClr val="FF0000"/>
                </a:solidFill>
              </a:rPr>
              <a:t>and </a:t>
            </a:r>
            <a:r>
              <a:rPr lang="en-US" dirty="0">
                <a:solidFill>
                  <a:srgbClr val="FF0000"/>
                </a:solidFill>
                <a:sym typeface="Symbol" pitchFamily="18" charset="2"/>
              </a:rPr>
              <a:t></a:t>
            </a:r>
            <a:r>
              <a:rPr lang="en-US" dirty="0"/>
              <a:t>?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838200" y="1373187"/>
            <a:ext cx="7788275" cy="3349625"/>
            <a:chOff x="528" y="924"/>
            <a:chExt cx="4906" cy="2110"/>
          </a:xfrm>
        </p:grpSpPr>
        <p:sp>
          <p:nvSpPr>
            <p:cNvPr id="6151" name="Text Box 3"/>
            <p:cNvSpPr txBox="1">
              <a:spLocks noChangeArrowheads="1"/>
            </p:cNvSpPr>
            <p:nvPr/>
          </p:nvSpPr>
          <p:spPr bwMode="auto">
            <a:xfrm>
              <a:off x="2688" y="924"/>
              <a:ext cx="274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/>
                <a:t>If a torque M is applied to a fan blade initially at rest, its </a:t>
              </a:r>
              <a:r>
                <a:rPr lang="en-US" dirty="0">
                  <a:solidFill>
                    <a:srgbClr val="FF0000"/>
                  </a:solidFill>
                </a:rPr>
                <a:t>angular speed</a:t>
              </a:r>
              <a:r>
                <a:rPr lang="en-US" dirty="0"/>
                <a:t> (rotation) begins to increase.</a:t>
              </a:r>
            </a:p>
          </p:txBody>
        </p:sp>
        <p:pic>
          <p:nvPicPr>
            <p:cNvPr id="6152" name="Picture 9" descr="CH 10 Fan Bla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008"/>
              <a:ext cx="2026" cy="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APPLICATIONS </a:t>
            </a:r>
            <a:r>
              <a:rPr lang="en-US" sz="2400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(continued)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38200" y="3733800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0000"/>
                </a:solidFill>
              </a:rPr>
              <a:t>T and </a:t>
            </a:r>
            <a:r>
              <a:rPr lang="en-US" dirty="0">
                <a:solidFill>
                  <a:srgbClr val="FF0000"/>
                </a:solidFill>
                <a:sym typeface="Symbol" pitchFamily="18" charset="2"/>
              </a:rPr>
              <a:t> are related </a:t>
            </a:r>
            <a:r>
              <a:rPr lang="en-US" dirty="0">
                <a:sym typeface="Symbol" pitchFamily="18" charset="2"/>
              </a:rPr>
              <a:t>by the equation </a:t>
            </a:r>
            <a:r>
              <a:rPr lang="en-US" u="sng" dirty="0">
                <a:solidFill>
                  <a:srgbClr val="0000FA"/>
                </a:solidFill>
                <a:sym typeface="Symbol" pitchFamily="18" charset="2"/>
              </a:rPr>
              <a:t>T = I </a:t>
            </a:r>
            <a:r>
              <a:rPr lang="en-US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.  In this equation, </a:t>
            </a:r>
            <a:r>
              <a:rPr lang="en-US" dirty="0" smtClean="0">
                <a:sym typeface="Symbol" pitchFamily="18" charset="2"/>
              </a:rPr>
              <a:t/>
            </a:r>
            <a:br>
              <a:rPr lang="en-US" dirty="0" smtClean="0">
                <a:sym typeface="Symbol" pitchFamily="18" charset="2"/>
              </a:rPr>
            </a:br>
            <a:r>
              <a:rPr lang="en-US" dirty="0" smtClean="0">
                <a:solidFill>
                  <a:srgbClr val="0000FA"/>
                </a:solidFill>
                <a:sym typeface="Symbol" pitchFamily="18" charset="2"/>
              </a:rPr>
              <a:t>I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is the </a:t>
            </a:r>
            <a:r>
              <a:rPr lang="en-US" u="sng" dirty="0">
                <a:solidFill>
                  <a:srgbClr val="0000FA"/>
                </a:solidFill>
                <a:sym typeface="Symbol" pitchFamily="18" charset="2"/>
              </a:rPr>
              <a:t>mass moment of inertia (MMI)</a:t>
            </a:r>
            <a:r>
              <a:rPr lang="en-US" dirty="0">
                <a:solidFill>
                  <a:srgbClr val="0000FA"/>
                </a:solidFill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about the z axis.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38200" y="4800600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u="sng" dirty="0">
                <a:solidFill>
                  <a:srgbClr val="0000FA"/>
                </a:solidFill>
              </a:rPr>
              <a:t>The MMI of a body is a property that measures the resistance of the body to angular acceleration</a:t>
            </a:r>
            <a:r>
              <a:rPr lang="en-US" dirty="0">
                <a:solidFill>
                  <a:srgbClr val="0000FA"/>
                </a:solidFill>
              </a:rPr>
              <a:t>.  </a:t>
            </a:r>
            <a:r>
              <a:rPr lang="en-US" dirty="0"/>
              <a:t>This is similar to the role of mass in the equation F = m a.  </a:t>
            </a:r>
            <a:r>
              <a:rPr lang="en-US" u="sng" dirty="0">
                <a:solidFill>
                  <a:srgbClr val="FF0000"/>
                </a:solidFill>
              </a:rPr>
              <a:t>The MMI is often used when analyzing rotational motion (done in dynamics).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762000" y="990600"/>
            <a:ext cx="7467600" cy="2505075"/>
            <a:chOff x="624" y="864"/>
            <a:chExt cx="4704" cy="1578"/>
          </a:xfrm>
        </p:grpSpPr>
        <p:sp>
          <p:nvSpPr>
            <p:cNvPr id="7176" name="Text Box 3"/>
            <p:cNvSpPr txBox="1">
              <a:spLocks noChangeArrowheads="1"/>
            </p:cNvSpPr>
            <p:nvPr/>
          </p:nvSpPr>
          <p:spPr bwMode="auto">
            <a:xfrm>
              <a:off x="1824" y="914"/>
              <a:ext cx="3504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/>
                <a:t>Consider a </a:t>
              </a:r>
              <a:r>
                <a:rPr lang="en-US" dirty="0">
                  <a:solidFill>
                    <a:srgbClr val="FF0000"/>
                  </a:solidFill>
                </a:rPr>
                <a:t>rigid body with a center of </a:t>
              </a:r>
            </a:p>
            <a:p>
              <a:pPr eaLnBrk="1" hangingPunct="1"/>
              <a:r>
                <a:rPr lang="en-US" dirty="0">
                  <a:solidFill>
                    <a:srgbClr val="FF0000"/>
                  </a:solidFill>
                </a:rPr>
                <a:t>mass at G</a:t>
              </a:r>
              <a:r>
                <a:rPr lang="en-US" dirty="0"/>
                <a:t>.  It is free to rotate about the z axis, which passes through G.  Now, if we </a:t>
              </a:r>
              <a:r>
                <a:rPr lang="en-US" dirty="0">
                  <a:solidFill>
                    <a:srgbClr val="0000FA"/>
                  </a:solidFill>
                </a:rPr>
                <a:t>apply a torque T </a:t>
              </a:r>
              <a:r>
                <a:rPr lang="en-US" dirty="0"/>
                <a:t>about the z axis to the body, the body begins to rotate with an </a:t>
              </a:r>
              <a:r>
                <a:rPr lang="en-US" dirty="0">
                  <a:solidFill>
                    <a:srgbClr val="FF0000"/>
                  </a:solidFill>
                </a:rPr>
                <a:t>angular acceleration </a:t>
              </a:r>
              <a:r>
                <a:rPr lang="en-US" dirty="0">
                  <a:solidFill>
                    <a:srgbClr val="FF0000"/>
                  </a:solidFill>
                  <a:sym typeface="Symbol" pitchFamily="18" charset="2"/>
                </a:rPr>
                <a:t></a:t>
              </a:r>
              <a:r>
                <a:rPr lang="en-US" dirty="0">
                  <a:sym typeface="Symbol" pitchFamily="18" charset="2"/>
                </a:rPr>
                <a:t>.</a:t>
              </a:r>
            </a:p>
          </p:txBody>
        </p:sp>
        <p:pic>
          <p:nvPicPr>
            <p:cNvPr id="7177" name="Picture 15" descr="CH 10 Mass Moment of Inert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864"/>
              <a:ext cx="760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MASS  MOMENT  OF  INERTIA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971800" y="4267200"/>
            <a:ext cx="5121275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ts val="3400"/>
              </a:lnSpc>
            </a:pPr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MMI is always a positive</a:t>
            </a:r>
            <a:r>
              <a:rPr lang="en-US" dirty="0"/>
              <a:t> quantity and has a </a:t>
            </a:r>
            <a:r>
              <a:rPr lang="en-US" dirty="0">
                <a:solidFill>
                  <a:srgbClr val="0000FA"/>
                </a:solidFill>
              </a:rPr>
              <a:t>unit of </a:t>
            </a:r>
            <a:r>
              <a:rPr lang="en-US" dirty="0" smtClean="0">
                <a:solidFill>
                  <a:srgbClr val="0000FA"/>
                </a:solidFill>
              </a:rPr>
              <a:t>kg</a:t>
            </a:r>
            <a:r>
              <a:rPr lang="en-US" dirty="0" smtClean="0">
                <a:solidFill>
                  <a:srgbClr val="0000FA"/>
                </a:solidFill>
                <a:cs typeface="Times New Roman" pitchFamily="18" charset="0"/>
              </a:rPr>
              <a:t>·m</a:t>
            </a:r>
            <a:r>
              <a:rPr lang="en-US" baseline="30000" dirty="0" smtClean="0">
                <a:solidFill>
                  <a:srgbClr val="0000FA"/>
                </a:solidFill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FA"/>
                </a:solidFill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FA"/>
                </a:solidFill>
                <a:cs typeface="Times New Roman" pitchFamily="18" charset="0"/>
              </a:rPr>
              <a:t>or </a:t>
            </a:r>
            <a:r>
              <a:rPr lang="en-US" dirty="0" smtClean="0">
                <a:solidFill>
                  <a:srgbClr val="0000FA"/>
                </a:solidFill>
                <a:cs typeface="Times New Roman" pitchFamily="18" charset="0"/>
              </a:rPr>
              <a:t>slug·ft</a:t>
            </a:r>
            <a:r>
              <a:rPr lang="en-US" baseline="30000" dirty="0" smtClean="0">
                <a:solidFill>
                  <a:srgbClr val="0000FA"/>
                </a:solidFill>
                <a:cs typeface="Times New Roman" pitchFamily="18" charset="0"/>
              </a:rPr>
              <a:t>2</a:t>
            </a:r>
            <a:r>
              <a:rPr lang="en-US" dirty="0">
                <a:cs typeface="Times New Roman" pitchFamily="18" charset="0"/>
              </a:rPr>
              <a:t>.</a:t>
            </a:r>
            <a:endParaRPr lang="en-US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09600" y="1066800"/>
            <a:ext cx="7772400" cy="3851275"/>
            <a:chOff x="384" y="672"/>
            <a:chExt cx="4896" cy="2426"/>
          </a:xfrm>
        </p:grpSpPr>
        <p:sp>
          <p:nvSpPr>
            <p:cNvPr id="8199" name="Text Box 3"/>
            <p:cNvSpPr txBox="1">
              <a:spLocks noChangeArrowheads="1"/>
            </p:cNvSpPr>
            <p:nvPr/>
          </p:nvSpPr>
          <p:spPr bwMode="auto">
            <a:xfrm>
              <a:off x="1824" y="768"/>
              <a:ext cx="3456" cy="1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ts val="3400"/>
                </a:lnSpc>
              </a:pPr>
              <a:r>
                <a:rPr lang="en-US" dirty="0"/>
                <a:t>Consider a rigid body and the </a:t>
              </a:r>
              <a:r>
                <a:rPr lang="en-US" dirty="0">
                  <a:solidFill>
                    <a:srgbClr val="FF0000"/>
                  </a:solidFill>
                </a:rPr>
                <a:t>arbitrary axis p</a:t>
              </a:r>
              <a:r>
                <a:rPr lang="en-US" dirty="0"/>
                <a:t> shown in the figure. </a:t>
              </a:r>
              <a:r>
                <a:rPr lang="en-US" u="sng" dirty="0">
                  <a:solidFill>
                    <a:srgbClr val="0000FA"/>
                  </a:solidFill>
                </a:rPr>
                <a:t>The MMI about the p axis is defined as I = </a:t>
              </a:r>
              <a:r>
                <a:rPr lang="en-US" u="sng" dirty="0">
                  <a:solidFill>
                    <a:srgbClr val="0000FA"/>
                  </a:solidFill>
                  <a:sym typeface="Symbol" pitchFamily="18" charset="2"/>
                </a:rPr>
                <a:t></a:t>
              </a:r>
              <a:r>
                <a:rPr lang="en-US" u="sng" baseline="-25000" dirty="0">
                  <a:solidFill>
                    <a:srgbClr val="0000FA"/>
                  </a:solidFill>
                  <a:sym typeface="Symbol" pitchFamily="18" charset="2"/>
                </a:rPr>
                <a:t>m</a:t>
              </a:r>
              <a:r>
                <a:rPr lang="en-US" u="sng" dirty="0">
                  <a:solidFill>
                    <a:srgbClr val="0000FA"/>
                  </a:solidFill>
                  <a:sym typeface="Symbol" pitchFamily="18" charset="2"/>
                </a:rPr>
                <a:t> r</a:t>
              </a:r>
              <a:r>
                <a:rPr lang="en-US" u="sng" baseline="30000" dirty="0">
                  <a:solidFill>
                    <a:srgbClr val="0000FA"/>
                  </a:solidFill>
                  <a:sym typeface="Symbol" pitchFamily="18" charset="2"/>
                </a:rPr>
                <a:t>2</a:t>
              </a:r>
              <a:r>
                <a:rPr lang="en-US" u="sng" dirty="0">
                  <a:solidFill>
                    <a:srgbClr val="0000FA"/>
                  </a:solidFill>
                  <a:sym typeface="Symbol" pitchFamily="18" charset="2"/>
                </a:rPr>
                <a:t> </a:t>
              </a:r>
              <a:r>
                <a:rPr lang="en-US" u="sng" dirty="0" err="1">
                  <a:solidFill>
                    <a:srgbClr val="0000FA"/>
                  </a:solidFill>
                  <a:sym typeface="Symbol" pitchFamily="18" charset="2"/>
                </a:rPr>
                <a:t>dm</a:t>
              </a:r>
              <a:r>
                <a:rPr lang="en-US" u="sng" dirty="0">
                  <a:solidFill>
                    <a:srgbClr val="0000FA"/>
                  </a:solidFill>
                  <a:sym typeface="Symbol" pitchFamily="18" charset="2"/>
                </a:rPr>
                <a:t>,</a:t>
              </a:r>
              <a:r>
                <a:rPr lang="en-US" dirty="0">
                  <a:solidFill>
                    <a:srgbClr val="0000FA"/>
                  </a:solidFill>
                  <a:sym typeface="Symbol" pitchFamily="18" charset="2"/>
                </a:rPr>
                <a:t> </a:t>
              </a:r>
              <a:r>
                <a:rPr lang="en-US" dirty="0">
                  <a:sym typeface="Symbol" pitchFamily="18" charset="2"/>
                </a:rPr>
                <a:t>where </a:t>
              </a:r>
              <a:r>
                <a:rPr lang="en-US" dirty="0">
                  <a:solidFill>
                    <a:srgbClr val="FF0000"/>
                  </a:solidFill>
                  <a:sym typeface="Symbol" pitchFamily="18" charset="2"/>
                </a:rPr>
                <a:t>r, the “moment arm</a:t>
              </a:r>
              <a:r>
                <a:rPr lang="en-US" dirty="0">
                  <a:sym typeface="Symbol" pitchFamily="18" charset="2"/>
                </a:rPr>
                <a:t>,” is the perpendicular distance from the axis to the arbitrary element dm.</a:t>
              </a:r>
              <a:endParaRPr lang="en-US" dirty="0"/>
            </a:p>
          </p:txBody>
        </p:sp>
        <p:pic>
          <p:nvPicPr>
            <p:cNvPr id="8200" name="Picture 9" descr="CH 10 MMI De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672"/>
              <a:ext cx="11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DEFINITION  OF  THE  MMI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85800" y="5181600"/>
            <a:ext cx="7315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Finally, </a:t>
            </a:r>
            <a:r>
              <a:rPr lang="en-US" dirty="0">
                <a:solidFill>
                  <a:srgbClr val="FF0000"/>
                </a:solidFill>
              </a:rPr>
              <a:t>the MMI can be obtained by integration or by the method for </a:t>
            </a:r>
            <a:r>
              <a:rPr lang="en-US" u="sng" dirty="0">
                <a:solidFill>
                  <a:srgbClr val="FF0000"/>
                </a:solidFill>
              </a:rPr>
              <a:t>composite bodies.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00FA"/>
                </a:solidFill>
              </a:rPr>
              <a:t> </a:t>
            </a:r>
            <a:r>
              <a:rPr lang="en-US" dirty="0"/>
              <a:t>The latter method is </a:t>
            </a:r>
            <a:r>
              <a:rPr lang="en-US" dirty="0">
                <a:solidFill>
                  <a:srgbClr val="0000FA"/>
                </a:solidFill>
              </a:rPr>
              <a:t>easier</a:t>
            </a:r>
            <a:r>
              <a:rPr lang="en-US" dirty="0"/>
              <a:t> for many practical shapes. </a:t>
            </a:r>
          </a:p>
        </p:txBody>
      </p:sp>
      <p:sp>
        <p:nvSpPr>
          <p:cNvPr id="9222" name="Text Box 23"/>
          <p:cNvSpPr txBox="1">
            <a:spLocks noChangeArrowheads="1"/>
          </p:cNvSpPr>
          <p:nvPr/>
        </p:nvSpPr>
        <p:spPr bwMode="auto">
          <a:xfrm>
            <a:off x="6308725" y="2708275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m</a:t>
            </a:r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85800" y="992188"/>
            <a:ext cx="7891463" cy="3046413"/>
            <a:chOff x="432" y="625"/>
            <a:chExt cx="4971" cy="1919"/>
          </a:xfrm>
        </p:grpSpPr>
        <p:sp>
          <p:nvSpPr>
            <p:cNvPr id="9227" name="Text Box 5"/>
            <p:cNvSpPr txBox="1">
              <a:spLocks noChangeArrowheads="1"/>
            </p:cNvSpPr>
            <p:nvPr/>
          </p:nvSpPr>
          <p:spPr bwMode="auto">
            <a:xfrm>
              <a:off x="432" y="625"/>
              <a:ext cx="3072" cy="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dirty="0">
                  <a:solidFill>
                    <a:srgbClr val="0000FA"/>
                  </a:solidFill>
                </a:rPr>
                <a:t>Parallel-Axis Theorem </a:t>
              </a:r>
            </a:p>
            <a:p>
              <a:pPr eaLnBrk="1" hangingPunct="1"/>
              <a:r>
                <a:rPr lang="en-US" dirty="0"/>
                <a:t>Just as with the </a:t>
              </a:r>
              <a:r>
                <a:rPr lang="en-US" dirty="0" err="1"/>
                <a:t>MoI</a:t>
              </a:r>
              <a:r>
                <a:rPr lang="en-US" dirty="0"/>
                <a:t> for an area, the </a:t>
              </a:r>
              <a:r>
                <a:rPr lang="en-US" dirty="0">
                  <a:solidFill>
                    <a:srgbClr val="FF0000"/>
                  </a:solidFill>
                </a:rPr>
                <a:t>parallel-axis theorem can be used to find the MMI about a parallel axis z </a:t>
              </a:r>
              <a:r>
                <a:rPr lang="en-US" dirty="0"/>
                <a:t>that is a distance </a:t>
              </a:r>
              <a:r>
                <a:rPr lang="en-US" dirty="0">
                  <a:solidFill>
                    <a:srgbClr val="0000FA"/>
                  </a:solidFill>
                </a:rPr>
                <a:t>d </a:t>
              </a:r>
              <a:r>
                <a:rPr lang="en-US" dirty="0"/>
                <a:t>from the z’ axis through the body’s center of mass G.  The formula is  </a:t>
              </a:r>
              <a:r>
                <a:rPr lang="en-US" u="sng" dirty="0" err="1">
                  <a:solidFill>
                    <a:srgbClr val="0000FA"/>
                  </a:solidFill>
                </a:rPr>
                <a:t>I</a:t>
              </a:r>
              <a:r>
                <a:rPr lang="en-US" u="sng" baseline="-25000" dirty="0" err="1">
                  <a:solidFill>
                    <a:srgbClr val="0000FA"/>
                  </a:solidFill>
                </a:rPr>
                <a:t>z</a:t>
              </a:r>
              <a:r>
                <a:rPr lang="en-US" u="sng" dirty="0">
                  <a:solidFill>
                    <a:srgbClr val="0000FA"/>
                  </a:solidFill>
                </a:rPr>
                <a:t> = I</a:t>
              </a:r>
              <a:r>
                <a:rPr lang="en-US" u="sng" baseline="-25000" dirty="0">
                  <a:solidFill>
                    <a:srgbClr val="0000FA"/>
                  </a:solidFill>
                </a:rPr>
                <a:t>G</a:t>
              </a:r>
              <a:r>
                <a:rPr lang="en-US" u="sng" baseline="30000" dirty="0">
                  <a:solidFill>
                    <a:srgbClr val="0000FA"/>
                  </a:solidFill>
                </a:rPr>
                <a:t> </a:t>
              </a:r>
              <a:r>
                <a:rPr lang="en-US" u="sng" dirty="0">
                  <a:solidFill>
                    <a:srgbClr val="0000FA"/>
                  </a:solidFill>
                </a:rPr>
                <a:t>+  (m) (d)</a:t>
              </a:r>
              <a:r>
                <a:rPr lang="en-US" baseline="30000" dirty="0">
                  <a:solidFill>
                    <a:srgbClr val="0000FA"/>
                  </a:solidFill>
                </a:rPr>
                <a:t>2  </a:t>
              </a:r>
              <a:r>
                <a:rPr lang="en-US" dirty="0">
                  <a:solidFill>
                    <a:srgbClr val="0000FA"/>
                  </a:solidFill>
                </a:rPr>
                <a:t> </a:t>
              </a:r>
              <a:r>
                <a:rPr lang="en-US" dirty="0"/>
                <a:t>(where m is the mass of the body).</a:t>
              </a:r>
            </a:p>
          </p:txBody>
        </p:sp>
        <p:pic>
          <p:nvPicPr>
            <p:cNvPr id="9228" name="Picture 13" descr="CH 10 Parallel Axis X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672"/>
              <a:ext cx="2043" cy="1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4" name="Group 16"/>
          <p:cNvGrpSpPr>
            <a:grpSpLocks/>
          </p:cNvGrpSpPr>
          <p:nvPr/>
        </p:nvGrpSpPr>
        <p:grpSpPr bwMode="auto">
          <a:xfrm>
            <a:off x="685800" y="4208462"/>
            <a:ext cx="5708650" cy="896938"/>
            <a:chOff x="685800" y="4114800"/>
            <a:chExt cx="5708614" cy="897682"/>
          </a:xfrm>
        </p:grpSpPr>
        <p:sp>
          <p:nvSpPr>
            <p:cNvPr id="9225" name="Text Box 6"/>
            <p:cNvSpPr txBox="1">
              <a:spLocks noChangeArrowheads="1"/>
            </p:cNvSpPr>
            <p:nvPr/>
          </p:nvSpPr>
          <p:spPr bwMode="auto">
            <a:xfrm>
              <a:off x="685800" y="4114800"/>
              <a:ext cx="5708614" cy="897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lnSpc>
                  <a:spcPts val="3400"/>
                </a:lnSpc>
              </a:pPr>
              <a:r>
                <a:rPr lang="en-US" dirty="0"/>
                <a:t>The</a:t>
              </a:r>
              <a:r>
                <a:rPr lang="en-US" dirty="0">
                  <a:solidFill>
                    <a:schemeClr val="hlink"/>
                  </a:solidFill>
                </a:rPr>
                <a:t> </a:t>
              </a:r>
              <a:r>
                <a:rPr lang="en-US" u="sng" dirty="0">
                  <a:solidFill>
                    <a:srgbClr val="0000FA"/>
                  </a:solidFill>
                </a:rPr>
                <a:t>radius of gyration</a:t>
              </a:r>
              <a:r>
                <a:rPr lang="en-US" dirty="0">
                  <a:solidFill>
                    <a:srgbClr val="0000FA"/>
                  </a:solidFill>
                </a:rPr>
                <a:t> </a:t>
              </a:r>
              <a:r>
                <a:rPr lang="en-US" dirty="0"/>
                <a:t>is similarly defined as</a:t>
              </a:r>
            </a:p>
            <a:p>
              <a:pPr eaLnBrk="1" hangingPunct="1"/>
              <a:r>
                <a:rPr lang="en-US" u="sng" dirty="0">
                  <a:solidFill>
                    <a:srgbClr val="0000FA"/>
                  </a:solidFill>
                </a:rPr>
                <a:t>k = </a:t>
              </a:r>
              <a:r>
                <a:rPr lang="en-US" u="sng" dirty="0">
                  <a:solidFill>
                    <a:srgbClr val="0000FA"/>
                  </a:solidFill>
                  <a:sym typeface="Symbol" pitchFamily="18" charset="2"/>
                </a:rPr>
                <a:t>(I / m)</a:t>
              </a:r>
              <a:endParaRPr lang="en-US" u="sng" dirty="0">
                <a:solidFill>
                  <a:srgbClr val="0000FA"/>
                </a:solidFill>
              </a:endParaRPr>
            </a:p>
          </p:txBody>
        </p:sp>
        <p:cxnSp>
          <p:nvCxnSpPr>
            <p:cNvPr id="9226" name="Straight Connector 15"/>
            <p:cNvCxnSpPr>
              <a:cxnSpLocks noChangeShapeType="1"/>
            </p:cNvCxnSpPr>
            <p:nvPr/>
          </p:nvCxnSpPr>
          <p:spPr bwMode="auto">
            <a:xfrm>
              <a:off x="1421714" y="4598065"/>
              <a:ext cx="838200" cy="1588"/>
            </a:xfrm>
            <a:prstGeom prst="line">
              <a:avLst/>
            </a:prstGeom>
            <a:noFill/>
            <a:ln w="9525" algn="ctr">
              <a:solidFill>
                <a:srgbClr val="0000FA"/>
              </a:solidFill>
              <a:round/>
              <a:headEnd/>
              <a:tailEnd/>
            </a:ln>
          </p:spPr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RELATED  CONCEPTS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04800" y="1054100"/>
            <a:ext cx="79248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1.  The formula definition of the mass moment of inertia about an axis is ___________ .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      A)   </a:t>
            </a:r>
            <a:r>
              <a:rPr lang="en-US" dirty="0">
                <a:sym typeface="Symbol" pitchFamily="18" charset="2"/>
              </a:rPr>
              <a:t> r </a:t>
            </a:r>
            <a:r>
              <a:rPr lang="en-US" dirty="0" err="1">
                <a:sym typeface="Symbol" pitchFamily="18" charset="2"/>
              </a:rPr>
              <a:t>dm</a:t>
            </a:r>
            <a:r>
              <a:rPr lang="en-US" dirty="0">
                <a:sym typeface="Symbol" pitchFamily="18" charset="2"/>
              </a:rPr>
              <a:t>                           B)    r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 err="1">
                <a:sym typeface="Symbol" pitchFamily="18" charset="2"/>
              </a:rPr>
              <a:t>dm</a:t>
            </a:r>
            <a:endParaRPr lang="en-US" dirty="0">
              <a:sym typeface="Symbol" pitchFamily="18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dirty="0">
                <a:sym typeface="Symbol" pitchFamily="18" charset="2"/>
              </a:rPr>
              <a:t>      C)    m </a:t>
            </a:r>
            <a:r>
              <a:rPr lang="en-US" dirty="0" err="1">
                <a:sym typeface="Symbol" pitchFamily="18" charset="2"/>
              </a:rPr>
              <a:t>dr</a:t>
            </a:r>
            <a:r>
              <a:rPr lang="en-US" dirty="0">
                <a:sym typeface="Symbol" pitchFamily="18" charset="2"/>
              </a:rPr>
              <a:t>                           D)    m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 err="1">
                <a:sym typeface="Symbol" pitchFamily="18" charset="2"/>
              </a:rPr>
              <a:t>dr</a:t>
            </a:r>
            <a:endParaRPr lang="en-US" dirty="0">
              <a:sym typeface="Symbol" pitchFamily="18" charset="2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2900" y="3352800"/>
            <a:ext cx="7848600" cy="2611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/>
              <a:t>2. The parallel-axis theorem can be applied to </a:t>
            </a:r>
            <a:r>
              <a:rPr lang="en-US" dirty="0" smtClean="0"/>
              <a:t>________ </a:t>
            </a:r>
            <a:r>
              <a:rPr lang="en-US" dirty="0"/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    A) Only the </a:t>
            </a:r>
            <a:r>
              <a:rPr lang="en-US" dirty="0" err="1"/>
              <a:t>MoI</a:t>
            </a:r>
            <a:r>
              <a:rPr lang="en-US" dirty="0"/>
              <a:t>                          B) Only the MMI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    C) Both the </a:t>
            </a:r>
            <a:r>
              <a:rPr lang="en-US" dirty="0" err="1"/>
              <a:t>MoI</a:t>
            </a:r>
            <a:r>
              <a:rPr lang="en-US" dirty="0"/>
              <a:t> and MMI          D) None of the above.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/>
              <a:t>Note: </a:t>
            </a:r>
            <a:r>
              <a:rPr lang="en-US" dirty="0" err="1"/>
              <a:t>MoI</a:t>
            </a:r>
            <a:r>
              <a:rPr lang="en-US" dirty="0"/>
              <a:t> is the moment of inertia of an area and MMI is the mass moment inertia of a body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READING QUIZ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185220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utoUpdateAnimBg="0"/>
      <p:bldP spid="102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86200" y="1291003"/>
            <a:ext cx="4648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08050" indent="-908050" eaLnBrk="0" hangingPunct="0"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0013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kumimoji="0" lang="en-US" b="1" dirty="0">
                <a:solidFill>
                  <a:srgbClr val="990033"/>
                </a:solidFill>
              </a:rPr>
              <a:t>Given:</a:t>
            </a:r>
            <a:r>
              <a:rPr kumimoji="0" lang="en-US" dirty="0"/>
              <a:t>	 The volume shown with </a:t>
            </a:r>
            <a:r>
              <a:rPr kumimoji="0" lang="en-US" dirty="0" smtClean="0"/>
              <a:t/>
            </a:r>
            <a:br>
              <a:rPr kumimoji="0" lang="en-US" dirty="0" smtClean="0"/>
            </a:br>
            <a:r>
              <a:rPr kumimoji="0" lang="en-US" dirty="0" smtClean="0"/>
              <a:t>  </a:t>
            </a:r>
            <a:r>
              <a:rPr kumimoji="0" lang="en-US" dirty="0" smtClean="0">
                <a:latin typeface="Symbol" pitchFamily="18" charset="2"/>
              </a:rPr>
              <a:t>r</a:t>
            </a:r>
            <a:r>
              <a:rPr kumimoji="0" lang="en-US" dirty="0" smtClean="0"/>
              <a:t> </a:t>
            </a:r>
            <a:r>
              <a:rPr kumimoji="0" lang="en-US" dirty="0"/>
              <a:t>=  </a:t>
            </a:r>
            <a:r>
              <a:rPr kumimoji="0" lang="en-US" dirty="0" smtClean="0"/>
              <a:t>5 </a:t>
            </a:r>
            <a:r>
              <a:rPr kumimoji="0" lang="en-US" dirty="0"/>
              <a:t>slug/ft</a:t>
            </a:r>
            <a:r>
              <a:rPr kumimoji="0" lang="en-US" baseline="30000" dirty="0"/>
              <a:t>3</a:t>
            </a:r>
            <a:r>
              <a:rPr kumimoji="0" lang="en-US" dirty="0"/>
              <a:t>.</a:t>
            </a:r>
            <a:endParaRPr kumimoji="0" lang="en-US" baseline="30000" dirty="0">
              <a:cs typeface="Times New Roman" pitchFamily="18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962400" y="2434003"/>
            <a:ext cx="4572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08050" indent="-9080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kumimoji="0" lang="en-US" b="1" dirty="0">
                <a:solidFill>
                  <a:srgbClr val="990033"/>
                </a:solidFill>
              </a:rPr>
              <a:t>Find:</a:t>
            </a:r>
            <a:r>
              <a:rPr kumimoji="0" lang="en-US" dirty="0"/>
              <a:t>	The mass moment of inertia of this body about the y-axis.</a:t>
            </a:r>
          </a:p>
          <a:p>
            <a:pPr eaLnBrk="1" hangingPunct="1"/>
            <a:endParaRPr kumimoji="0" lang="en-US" dirty="0"/>
          </a:p>
          <a:p>
            <a:pPr eaLnBrk="1" hangingPunct="1"/>
            <a:r>
              <a:rPr kumimoji="0" lang="en-US" b="1" dirty="0">
                <a:solidFill>
                  <a:srgbClr val="990033"/>
                </a:solidFill>
              </a:rPr>
              <a:t>Plan:</a:t>
            </a:r>
            <a:endParaRPr kumimoji="0" lang="en-US" dirty="0">
              <a:solidFill>
                <a:srgbClr val="990033"/>
              </a:solidFill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4800600" y="3905250"/>
            <a:ext cx="3962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46175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461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kumimoji="0" lang="en-US" dirty="0"/>
              <a:t>Find the mass moment of inertia of a disk element about the y-axis, </a:t>
            </a:r>
            <a:r>
              <a:rPr kumimoji="0" lang="en-US" dirty="0" err="1"/>
              <a:t>dI</a:t>
            </a:r>
            <a:r>
              <a:rPr kumimoji="0" lang="en-US" baseline="-25000" dirty="0" err="1"/>
              <a:t>y</a:t>
            </a:r>
            <a:r>
              <a:rPr kumimoji="0" lang="en-US" dirty="0"/>
              <a:t>, and integrate.</a:t>
            </a:r>
            <a:endParaRPr kumimoji="0" lang="en-US" b="1" i="1" baseline="-25000" dirty="0">
              <a:solidFill>
                <a:srgbClr val="FFFF00"/>
              </a:solidFill>
            </a:endParaRPr>
          </a:p>
        </p:txBody>
      </p:sp>
      <p:pic>
        <p:nvPicPr>
          <p:cNvPr id="11272" name="Picture 2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67203"/>
            <a:ext cx="31734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1" fontAlgn="base" hangingPunct="1"/>
            <a:r>
              <a:rPr lang="en-US" sz="2400" b="1" kern="1200" dirty="0" smtClean="0">
                <a:solidFill>
                  <a:srgbClr val="000096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EXAMPLE </a:t>
            </a:r>
            <a:endParaRPr lang="en-US" dirty="0" smtClean="0">
              <a:solidFill>
                <a:srgbClr val="00009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798548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utoUpdateAnimBg="0"/>
    </p:bldLst>
  </p:timing>
</p:sld>
</file>

<file path=ppt/theme/theme1.xml><?xml version="1.0" encoding="utf-8"?>
<a:theme xmlns:a="http://schemas.openxmlformats.org/drawingml/2006/main" name="Template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_White.potx" id="{8C25AA59-8215-43E2-A456-D09F398F14AE}" vid="{18175F9B-0567-4CE6-B434-30CB09040A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Template_White</Template>
  <TotalTime>4245</TotalTime>
  <Words>1292</Words>
  <Application>Microsoft Office PowerPoint</Application>
  <PresentationFormat>On-screen Show (4:3)</PresentationFormat>
  <Paragraphs>153</Paragraphs>
  <Slides>18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Template_White</vt:lpstr>
      <vt:lpstr>Office Theme</vt:lpstr>
      <vt:lpstr>Engineering Mechanics: Statics  (ENGR 175)  Chapter 10- Moments of Inertia Part 2</vt:lpstr>
      <vt:lpstr>MASS  MOMENT  OF  INERTIA</vt:lpstr>
      <vt:lpstr>APPLICATIONS</vt:lpstr>
      <vt:lpstr>APPLICATIONS (continued)</vt:lpstr>
      <vt:lpstr>MASS  MOMENT  OF  INERTIA</vt:lpstr>
      <vt:lpstr>DEFINITION  OF  THE  MMI</vt:lpstr>
      <vt:lpstr>RELATED  CONCEPTS</vt:lpstr>
      <vt:lpstr>READING QUIZ</vt:lpstr>
      <vt:lpstr>EXAMPLE </vt:lpstr>
      <vt:lpstr>EXAMPLE  (continued)</vt:lpstr>
      <vt:lpstr>CONCEPT QUIZ</vt:lpstr>
      <vt:lpstr>GROUP  PROBLEM  SOLVING</vt:lpstr>
      <vt:lpstr>GROUP  PROBLEM  SOLVING (continued)</vt:lpstr>
      <vt:lpstr>GROUP  PROBLEM  SOLVING (continued)</vt:lpstr>
      <vt:lpstr>ATTENTION   QUIZ</vt:lpstr>
      <vt:lpstr>PowerPoint Presentation</vt:lpstr>
      <vt:lpstr>PowerPoint Presentation</vt:lpstr>
      <vt:lpstr>PowerPoint Presentation</vt:lpstr>
    </vt:vector>
  </TitlesOfParts>
  <Company>NDSU &amp; ASU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10.8</dc:title>
  <dc:subject>Hibbeler Statics 14th Edition</dc:subject>
  <dc:creator>Mehta, Danielson, Nam, &amp; Georgeou</dc:creator>
  <dc:description>Updated for Hibbeler 14th Edition Statics textbook by Dr. Changho Nam, edited by Dr. Scott Danielson.</dc:description>
  <cp:lastModifiedBy>acha</cp:lastModifiedBy>
  <cp:revision>115</cp:revision>
  <cp:lastPrinted>2001-02-27T21:02:04Z</cp:lastPrinted>
  <dcterms:created xsi:type="dcterms:W3CDTF">2000-11-20T23:33:01Z</dcterms:created>
  <dcterms:modified xsi:type="dcterms:W3CDTF">2017-06-14T16:05:17Z</dcterms:modified>
</cp:coreProperties>
</file>